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478" r:id="rId3"/>
    <p:sldId id="490" r:id="rId4"/>
    <p:sldId id="491" r:id="rId5"/>
    <p:sldId id="479" r:id="rId6"/>
    <p:sldId id="480" r:id="rId7"/>
    <p:sldId id="481" r:id="rId8"/>
    <p:sldId id="482" r:id="rId9"/>
    <p:sldId id="483" r:id="rId10"/>
    <p:sldId id="484" r:id="rId11"/>
    <p:sldId id="485" r:id="rId12"/>
    <p:sldId id="492" r:id="rId13"/>
    <p:sldId id="489" r:id="rId1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  <a:srgbClr val="800000"/>
    <a:srgbClr val="FFCC99"/>
    <a:srgbClr val="FFFFCC"/>
    <a:srgbClr val="969696"/>
    <a:srgbClr val="079B19"/>
    <a:srgbClr val="37A311"/>
    <a:srgbClr val="008000"/>
    <a:srgbClr val="69F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59" autoAdjust="0"/>
    <p:restoredTop sz="94637" autoAdjust="0"/>
  </p:normalViewPr>
  <p:slideViewPr>
    <p:cSldViewPr snapToGrid="0">
      <p:cViewPr varScale="1">
        <p:scale>
          <a:sx n="65" d="100"/>
          <a:sy n="65" d="100"/>
        </p:scale>
        <p:origin x="77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0C839E-3F61-4614-BB95-812871229541}" type="doc">
      <dgm:prSet loTypeId="urn:microsoft.com/office/officeart/2008/layout/Vertical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AD93AB1-3761-4143-B617-C88460FE0E35}">
      <dgm:prSet phldrT="[Text]" custT="1"/>
      <dgm:spPr>
        <a:solidFill>
          <a:srgbClr val="0000FF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marL="290513" indent="0"/>
          <a:r>
            <a:rPr lang="ms-MY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Memberi pengiktirafan kepada PTJ yang mempunyai prestasi yang cemerlang dan sentiasa berusaha ke arah meningkatkan kualiti persekitaran tempat kerja dan  perkhidmatan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71EB9C-179C-499A-9B22-915611F2D2EA}" type="parTrans" cxnId="{6C114105-5585-4D70-8AA4-0FA0D44A639F}">
      <dgm:prSet/>
      <dgm:spPr/>
      <dgm:t>
        <a:bodyPr/>
        <a:lstStyle/>
        <a:p>
          <a:endParaRPr lang="en-US"/>
        </a:p>
      </dgm:t>
    </dgm:pt>
    <dgm:pt modelId="{CCEDAD07-74EB-4A87-BA75-1C42F7375716}" type="sibTrans" cxnId="{6C114105-5585-4D70-8AA4-0FA0D44A639F}">
      <dgm:prSet/>
      <dgm:spPr/>
      <dgm:t>
        <a:bodyPr/>
        <a:lstStyle/>
        <a:p>
          <a:endParaRPr lang="en-US"/>
        </a:p>
      </dgm:t>
    </dgm:pt>
    <dgm:pt modelId="{456F78C2-76CB-4492-9FE7-EC1BD87493C1}">
      <dgm:prSet phldrT="[Text]" custT="1"/>
      <dgm:spPr>
        <a:solidFill>
          <a:srgbClr val="0000FF"/>
        </a:solidFill>
      </dgm:spPr>
      <dgm:t>
        <a:bodyPr/>
        <a:lstStyle/>
        <a:p>
          <a:pPr marL="290513" indent="0"/>
          <a:r>
            <a:rPr lang="ms-MY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Menggalak kerjasama dan membentuk budaya saling membantu secara berterusan dalam kalangan kakitangan bagi mewujudkan dan mengekalkan suasana tempat kerja yang bermaklumat, bersih, kemas, teratur dan mesra pelanggan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D9CED6-3CF7-457F-8BE3-AF0D9D934AC2}" type="parTrans" cxnId="{431ED874-2B4B-47D9-945D-D05557A4B838}">
      <dgm:prSet/>
      <dgm:spPr/>
      <dgm:t>
        <a:bodyPr/>
        <a:lstStyle/>
        <a:p>
          <a:endParaRPr lang="en-US"/>
        </a:p>
      </dgm:t>
    </dgm:pt>
    <dgm:pt modelId="{B3DF202E-E96D-4D2D-83EB-55CB6FD4305B}" type="sibTrans" cxnId="{431ED874-2B4B-47D9-945D-D05557A4B838}">
      <dgm:prSet/>
      <dgm:spPr/>
      <dgm:t>
        <a:bodyPr/>
        <a:lstStyle/>
        <a:p>
          <a:endParaRPr lang="en-US"/>
        </a:p>
      </dgm:t>
    </dgm:pt>
    <dgm:pt modelId="{C47C8921-2675-46FB-BEBE-F1808E02980F}">
      <dgm:prSet phldrT="[Text]" custT="1"/>
      <dgm:spPr>
        <a:solidFill>
          <a:srgbClr val="0000FF"/>
        </a:solidFill>
      </dgm:spPr>
      <dgm:t>
        <a:bodyPr/>
        <a:lstStyle/>
        <a:p>
          <a:pPr marL="234950" indent="0"/>
          <a:r>
            <a:rPr lang="ms-MY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Menggalakkan persaingan yang sihat di antara PTJ di UPM ke arah penambahbaikan yang berterusan dalam amalan pengurusan kualiti tempat kerja dan urus tadbir yang baik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EA4FD8-C017-4257-B062-BBEE39E1C65A}" type="parTrans" cxnId="{FDF8418A-A8B6-4449-8E29-4D34BCBAB356}">
      <dgm:prSet/>
      <dgm:spPr/>
      <dgm:t>
        <a:bodyPr/>
        <a:lstStyle/>
        <a:p>
          <a:endParaRPr lang="en-US"/>
        </a:p>
      </dgm:t>
    </dgm:pt>
    <dgm:pt modelId="{2740603F-BB5E-413D-BF2D-C97F329FF41E}" type="sibTrans" cxnId="{FDF8418A-A8B6-4449-8E29-4D34BCBAB356}">
      <dgm:prSet/>
      <dgm:spPr/>
      <dgm:t>
        <a:bodyPr/>
        <a:lstStyle/>
        <a:p>
          <a:endParaRPr lang="en-US"/>
        </a:p>
      </dgm:t>
    </dgm:pt>
    <dgm:pt modelId="{60B058F7-8FA7-486E-9576-DF364DE844A0}" type="pres">
      <dgm:prSet presAssocID="{C90C839E-3F61-4614-BB95-812871229541}" presName="Name0" presStyleCnt="0">
        <dgm:presLayoutVars>
          <dgm:chMax/>
          <dgm:chPref/>
          <dgm:dir/>
        </dgm:presLayoutVars>
      </dgm:prSet>
      <dgm:spPr/>
    </dgm:pt>
    <dgm:pt modelId="{BC3D12ED-0948-4A0A-997E-A45168DD2DC6}" type="pres">
      <dgm:prSet presAssocID="{7AD93AB1-3761-4143-B617-C88460FE0E35}" presName="parenttextcomposite" presStyleCnt="0"/>
      <dgm:spPr/>
    </dgm:pt>
    <dgm:pt modelId="{7E1C0683-49CE-4757-935F-0859E223B868}" type="pres">
      <dgm:prSet presAssocID="{7AD93AB1-3761-4143-B617-C88460FE0E35}" presName="parenttext" presStyleLbl="revTx" presStyleIdx="0" presStyleCnt="3" custScaleY="103914">
        <dgm:presLayoutVars>
          <dgm:chMax/>
          <dgm:chPref val="2"/>
          <dgm:bulletEnabled val="1"/>
        </dgm:presLayoutVars>
      </dgm:prSet>
      <dgm:spPr/>
    </dgm:pt>
    <dgm:pt modelId="{132DC55D-A876-46FF-B90B-A49244995297}" type="pres">
      <dgm:prSet presAssocID="{7AD93AB1-3761-4143-B617-C88460FE0E35}" presName="parallelogramComposite" presStyleCnt="0"/>
      <dgm:spPr/>
    </dgm:pt>
    <dgm:pt modelId="{60B7621A-7AC3-4FD1-BAAD-61BC7BD1661B}" type="pres">
      <dgm:prSet presAssocID="{7AD93AB1-3761-4143-B617-C88460FE0E35}" presName="parallelogram1" presStyleLbl="alignNode1" presStyleIdx="0" presStyleCnt="21"/>
      <dgm:spPr/>
    </dgm:pt>
    <dgm:pt modelId="{A0E8E3DB-F557-4BE2-92A3-3BD8E74A9C60}" type="pres">
      <dgm:prSet presAssocID="{7AD93AB1-3761-4143-B617-C88460FE0E35}" presName="parallelogram2" presStyleLbl="alignNode1" presStyleIdx="1" presStyleCnt="21"/>
      <dgm:spPr/>
    </dgm:pt>
    <dgm:pt modelId="{4D5434D5-BF69-47CA-8D2D-80429D1F91F6}" type="pres">
      <dgm:prSet presAssocID="{7AD93AB1-3761-4143-B617-C88460FE0E35}" presName="parallelogram3" presStyleLbl="alignNode1" presStyleIdx="2" presStyleCnt="21"/>
      <dgm:spPr/>
    </dgm:pt>
    <dgm:pt modelId="{642EB6DD-A1C9-4957-A918-03B578887F85}" type="pres">
      <dgm:prSet presAssocID="{7AD93AB1-3761-4143-B617-C88460FE0E35}" presName="parallelogram4" presStyleLbl="alignNode1" presStyleIdx="3" presStyleCnt="21"/>
      <dgm:spPr/>
    </dgm:pt>
    <dgm:pt modelId="{81027999-CB03-4632-8F6B-DDB7D58DF06C}" type="pres">
      <dgm:prSet presAssocID="{7AD93AB1-3761-4143-B617-C88460FE0E35}" presName="parallelogram5" presStyleLbl="alignNode1" presStyleIdx="4" presStyleCnt="21"/>
      <dgm:spPr/>
    </dgm:pt>
    <dgm:pt modelId="{428398CB-3898-4D2C-9F51-9CC10DD180D3}" type="pres">
      <dgm:prSet presAssocID="{7AD93AB1-3761-4143-B617-C88460FE0E35}" presName="parallelogram6" presStyleLbl="alignNode1" presStyleIdx="5" presStyleCnt="21"/>
      <dgm:spPr/>
    </dgm:pt>
    <dgm:pt modelId="{7C9D4767-D516-4D99-B05C-7878E9B038B1}" type="pres">
      <dgm:prSet presAssocID="{7AD93AB1-3761-4143-B617-C88460FE0E35}" presName="parallelogram7" presStyleLbl="alignNode1" presStyleIdx="6" presStyleCnt="21"/>
      <dgm:spPr/>
    </dgm:pt>
    <dgm:pt modelId="{964E4AA1-976F-4567-8D85-A45629256184}" type="pres">
      <dgm:prSet presAssocID="{CCEDAD07-74EB-4A87-BA75-1C42F7375716}" presName="sibTrans" presStyleCnt="0"/>
      <dgm:spPr/>
    </dgm:pt>
    <dgm:pt modelId="{5F2B641E-7053-4F08-A92E-82CE4F3CCCAD}" type="pres">
      <dgm:prSet presAssocID="{456F78C2-76CB-4492-9FE7-EC1BD87493C1}" presName="parenttextcomposite" presStyleCnt="0"/>
      <dgm:spPr/>
    </dgm:pt>
    <dgm:pt modelId="{91DE41F6-0EF1-40CF-B286-93F22A323F8B}" type="pres">
      <dgm:prSet presAssocID="{456F78C2-76CB-4492-9FE7-EC1BD87493C1}" presName="parenttext" presStyleLbl="revTx" presStyleIdx="1" presStyleCnt="3" custScaleY="101546">
        <dgm:presLayoutVars>
          <dgm:chMax/>
          <dgm:chPref val="2"/>
          <dgm:bulletEnabled val="1"/>
        </dgm:presLayoutVars>
      </dgm:prSet>
      <dgm:spPr/>
    </dgm:pt>
    <dgm:pt modelId="{63224D80-EE35-4827-A84B-7F31DCA21B50}" type="pres">
      <dgm:prSet presAssocID="{456F78C2-76CB-4492-9FE7-EC1BD87493C1}" presName="parallelogramComposite" presStyleCnt="0"/>
      <dgm:spPr/>
    </dgm:pt>
    <dgm:pt modelId="{96725079-CF39-4BC3-918F-3BB22C568F3B}" type="pres">
      <dgm:prSet presAssocID="{456F78C2-76CB-4492-9FE7-EC1BD87493C1}" presName="parallelogram1" presStyleLbl="alignNode1" presStyleIdx="7" presStyleCnt="21"/>
      <dgm:spPr/>
    </dgm:pt>
    <dgm:pt modelId="{0710359E-F38F-4658-837C-9A1353D04339}" type="pres">
      <dgm:prSet presAssocID="{456F78C2-76CB-4492-9FE7-EC1BD87493C1}" presName="parallelogram2" presStyleLbl="alignNode1" presStyleIdx="8" presStyleCnt="21"/>
      <dgm:spPr/>
    </dgm:pt>
    <dgm:pt modelId="{FF2AEBBA-E41C-4B0D-B10C-2624E69812D1}" type="pres">
      <dgm:prSet presAssocID="{456F78C2-76CB-4492-9FE7-EC1BD87493C1}" presName="parallelogram3" presStyleLbl="alignNode1" presStyleIdx="9" presStyleCnt="21"/>
      <dgm:spPr/>
    </dgm:pt>
    <dgm:pt modelId="{098AE123-91BF-4C6C-89AD-7A0EB8118165}" type="pres">
      <dgm:prSet presAssocID="{456F78C2-76CB-4492-9FE7-EC1BD87493C1}" presName="parallelogram4" presStyleLbl="alignNode1" presStyleIdx="10" presStyleCnt="21"/>
      <dgm:spPr/>
    </dgm:pt>
    <dgm:pt modelId="{2FC75A4A-6F61-4D88-A65E-F339F3041DDC}" type="pres">
      <dgm:prSet presAssocID="{456F78C2-76CB-4492-9FE7-EC1BD87493C1}" presName="parallelogram5" presStyleLbl="alignNode1" presStyleIdx="11" presStyleCnt="21"/>
      <dgm:spPr/>
    </dgm:pt>
    <dgm:pt modelId="{75DCF31D-7C92-4603-A318-B16C21AD1484}" type="pres">
      <dgm:prSet presAssocID="{456F78C2-76CB-4492-9FE7-EC1BD87493C1}" presName="parallelogram6" presStyleLbl="alignNode1" presStyleIdx="12" presStyleCnt="21"/>
      <dgm:spPr/>
    </dgm:pt>
    <dgm:pt modelId="{1555AD52-379E-47BE-8F2C-179E12F2C42A}" type="pres">
      <dgm:prSet presAssocID="{456F78C2-76CB-4492-9FE7-EC1BD87493C1}" presName="parallelogram7" presStyleLbl="alignNode1" presStyleIdx="13" presStyleCnt="21"/>
      <dgm:spPr/>
    </dgm:pt>
    <dgm:pt modelId="{0E18E106-2995-457C-9E0E-6B4006CF90A3}" type="pres">
      <dgm:prSet presAssocID="{B3DF202E-E96D-4D2D-83EB-55CB6FD4305B}" presName="sibTrans" presStyleCnt="0"/>
      <dgm:spPr/>
    </dgm:pt>
    <dgm:pt modelId="{9423DC14-BC2C-4571-BD64-475D98F1C8E4}" type="pres">
      <dgm:prSet presAssocID="{C47C8921-2675-46FB-BEBE-F1808E02980F}" presName="parenttextcomposite" presStyleCnt="0"/>
      <dgm:spPr/>
    </dgm:pt>
    <dgm:pt modelId="{F187B733-402B-48BD-B1FE-14D259B75AC0}" type="pres">
      <dgm:prSet presAssocID="{C47C8921-2675-46FB-BEBE-F1808E02980F}" presName="parenttext" presStyleLbl="revTx" presStyleIdx="2" presStyleCnt="3" custScaleY="92619">
        <dgm:presLayoutVars>
          <dgm:chMax/>
          <dgm:chPref val="2"/>
          <dgm:bulletEnabled val="1"/>
        </dgm:presLayoutVars>
      </dgm:prSet>
      <dgm:spPr/>
    </dgm:pt>
    <dgm:pt modelId="{04302B16-DFDD-4388-9DFD-ACAEFA428D4B}" type="pres">
      <dgm:prSet presAssocID="{C47C8921-2675-46FB-BEBE-F1808E02980F}" presName="parallelogramComposite" presStyleCnt="0"/>
      <dgm:spPr/>
    </dgm:pt>
    <dgm:pt modelId="{D6209E72-E006-47F5-8250-3CF788081671}" type="pres">
      <dgm:prSet presAssocID="{C47C8921-2675-46FB-BEBE-F1808E02980F}" presName="parallelogram1" presStyleLbl="alignNode1" presStyleIdx="14" presStyleCnt="21"/>
      <dgm:spPr/>
    </dgm:pt>
    <dgm:pt modelId="{81C2EC4E-3F70-487B-9F93-53A7863896C8}" type="pres">
      <dgm:prSet presAssocID="{C47C8921-2675-46FB-BEBE-F1808E02980F}" presName="parallelogram2" presStyleLbl="alignNode1" presStyleIdx="15" presStyleCnt="21"/>
      <dgm:spPr/>
    </dgm:pt>
    <dgm:pt modelId="{2BF0FA92-9363-4019-80DE-0279EE188D8E}" type="pres">
      <dgm:prSet presAssocID="{C47C8921-2675-46FB-BEBE-F1808E02980F}" presName="parallelogram3" presStyleLbl="alignNode1" presStyleIdx="16" presStyleCnt="21"/>
      <dgm:spPr/>
    </dgm:pt>
    <dgm:pt modelId="{60B0058E-559B-4803-984C-4DC4EB295C8B}" type="pres">
      <dgm:prSet presAssocID="{C47C8921-2675-46FB-BEBE-F1808E02980F}" presName="parallelogram4" presStyleLbl="alignNode1" presStyleIdx="17" presStyleCnt="21"/>
      <dgm:spPr/>
    </dgm:pt>
    <dgm:pt modelId="{D83E6EF3-FA9F-406E-8712-35F2F8D07551}" type="pres">
      <dgm:prSet presAssocID="{C47C8921-2675-46FB-BEBE-F1808E02980F}" presName="parallelogram5" presStyleLbl="alignNode1" presStyleIdx="18" presStyleCnt="21"/>
      <dgm:spPr/>
    </dgm:pt>
    <dgm:pt modelId="{D24689FA-E67B-48C4-8147-DEBE7E0C1632}" type="pres">
      <dgm:prSet presAssocID="{C47C8921-2675-46FB-BEBE-F1808E02980F}" presName="parallelogram6" presStyleLbl="alignNode1" presStyleIdx="19" presStyleCnt="21"/>
      <dgm:spPr/>
    </dgm:pt>
    <dgm:pt modelId="{878F7441-A8BA-43B8-94AF-5C39135289D0}" type="pres">
      <dgm:prSet presAssocID="{C47C8921-2675-46FB-BEBE-F1808E02980F}" presName="parallelogram7" presStyleLbl="alignNode1" presStyleIdx="20" presStyleCnt="21"/>
      <dgm:spPr/>
    </dgm:pt>
  </dgm:ptLst>
  <dgm:cxnLst>
    <dgm:cxn modelId="{6C114105-5585-4D70-8AA4-0FA0D44A639F}" srcId="{C90C839E-3F61-4614-BB95-812871229541}" destId="{7AD93AB1-3761-4143-B617-C88460FE0E35}" srcOrd="0" destOrd="0" parTransId="{E471EB9C-179C-499A-9B22-915611F2D2EA}" sibTransId="{CCEDAD07-74EB-4A87-BA75-1C42F7375716}"/>
    <dgm:cxn modelId="{C45B2C27-BC31-4B76-8F67-E0B403E582C9}" type="presOf" srcId="{456F78C2-76CB-4492-9FE7-EC1BD87493C1}" destId="{91DE41F6-0EF1-40CF-B286-93F22A323F8B}" srcOrd="0" destOrd="0" presId="urn:microsoft.com/office/officeart/2008/layout/VerticalAccentList"/>
    <dgm:cxn modelId="{CA00384E-BCF4-4FCA-AEB0-B8D9625CAC17}" type="presOf" srcId="{C47C8921-2675-46FB-BEBE-F1808E02980F}" destId="{F187B733-402B-48BD-B1FE-14D259B75AC0}" srcOrd="0" destOrd="0" presId="urn:microsoft.com/office/officeart/2008/layout/VerticalAccentList"/>
    <dgm:cxn modelId="{431ED874-2B4B-47D9-945D-D05557A4B838}" srcId="{C90C839E-3F61-4614-BB95-812871229541}" destId="{456F78C2-76CB-4492-9FE7-EC1BD87493C1}" srcOrd="1" destOrd="0" parTransId="{5ED9CED6-3CF7-457F-8BE3-AF0D9D934AC2}" sibTransId="{B3DF202E-E96D-4D2D-83EB-55CB6FD4305B}"/>
    <dgm:cxn modelId="{FDF8418A-A8B6-4449-8E29-4D34BCBAB356}" srcId="{C90C839E-3F61-4614-BB95-812871229541}" destId="{C47C8921-2675-46FB-BEBE-F1808E02980F}" srcOrd="2" destOrd="0" parTransId="{ADEA4FD8-C017-4257-B062-BBEE39E1C65A}" sibTransId="{2740603F-BB5E-413D-BF2D-C97F329FF41E}"/>
    <dgm:cxn modelId="{33095D93-8141-4A44-BC02-8ACD10AE9E27}" type="presOf" srcId="{7AD93AB1-3761-4143-B617-C88460FE0E35}" destId="{7E1C0683-49CE-4757-935F-0859E223B868}" srcOrd="0" destOrd="0" presId="urn:microsoft.com/office/officeart/2008/layout/VerticalAccentList"/>
    <dgm:cxn modelId="{B7BF12E6-FA45-4972-997B-1F6F047A8E0A}" type="presOf" srcId="{C90C839E-3F61-4614-BB95-812871229541}" destId="{60B058F7-8FA7-486E-9576-DF364DE844A0}" srcOrd="0" destOrd="0" presId="urn:microsoft.com/office/officeart/2008/layout/VerticalAccentList"/>
    <dgm:cxn modelId="{9AAD52D8-038B-4CFE-BACB-540460A47DFB}" type="presParOf" srcId="{60B058F7-8FA7-486E-9576-DF364DE844A0}" destId="{BC3D12ED-0948-4A0A-997E-A45168DD2DC6}" srcOrd="0" destOrd="0" presId="urn:microsoft.com/office/officeart/2008/layout/VerticalAccentList"/>
    <dgm:cxn modelId="{2B7F3D05-90A3-49BB-8153-2330A974C8DE}" type="presParOf" srcId="{BC3D12ED-0948-4A0A-997E-A45168DD2DC6}" destId="{7E1C0683-49CE-4757-935F-0859E223B868}" srcOrd="0" destOrd="0" presId="urn:microsoft.com/office/officeart/2008/layout/VerticalAccentList"/>
    <dgm:cxn modelId="{2CB79916-A010-41B1-A779-E75A59FECB52}" type="presParOf" srcId="{60B058F7-8FA7-486E-9576-DF364DE844A0}" destId="{132DC55D-A876-46FF-B90B-A49244995297}" srcOrd="1" destOrd="0" presId="urn:microsoft.com/office/officeart/2008/layout/VerticalAccentList"/>
    <dgm:cxn modelId="{561FFA62-FF05-4FDE-B3D9-83DF2EF2DC27}" type="presParOf" srcId="{132DC55D-A876-46FF-B90B-A49244995297}" destId="{60B7621A-7AC3-4FD1-BAAD-61BC7BD1661B}" srcOrd="0" destOrd="0" presId="urn:microsoft.com/office/officeart/2008/layout/VerticalAccentList"/>
    <dgm:cxn modelId="{62771254-5E36-4038-BF3C-57ED10D1815D}" type="presParOf" srcId="{132DC55D-A876-46FF-B90B-A49244995297}" destId="{A0E8E3DB-F557-4BE2-92A3-3BD8E74A9C60}" srcOrd="1" destOrd="0" presId="urn:microsoft.com/office/officeart/2008/layout/VerticalAccentList"/>
    <dgm:cxn modelId="{EB8FC28B-A54E-447A-95D7-568FBACAF06C}" type="presParOf" srcId="{132DC55D-A876-46FF-B90B-A49244995297}" destId="{4D5434D5-BF69-47CA-8D2D-80429D1F91F6}" srcOrd="2" destOrd="0" presId="urn:microsoft.com/office/officeart/2008/layout/VerticalAccentList"/>
    <dgm:cxn modelId="{48464081-C58E-47D6-893C-D0AD3885D7B3}" type="presParOf" srcId="{132DC55D-A876-46FF-B90B-A49244995297}" destId="{642EB6DD-A1C9-4957-A918-03B578887F85}" srcOrd="3" destOrd="0" presId="urn:microsoft.com/office/officeart/2008/layout/VerticalAccentList"/>
    <dgm:cxn modelId="{2DB2117A-4FA6-4E42-8CF9-920574CB41A1}" type="presParOf" srcId="{132DC55D-A876-46FF-B90B-A49244995297}" destId="{81027999-CB03-4632-8F6B-DDB7D58DF06C}" srcOrd="4" destOrd="0" presId="urn:microsoft.com/office/officeart/2008/layout/VerticalAccentList"/>
    <dgm:cxn modelId="{8DD6A2A6-EA61-4B38-8CB0-9B920B15A478}" type="presParOf" srcId="{132DC55D-A876-46FF-B90B-A49244995297}" destId="{428398CB-3898-4D2C-9F51-9CC10DD180D3}" srcOrd="5" destOrd="0" presId="urn:microsoft.com/office/officeart/2008/layout/VerticalAccentList"/>
    <dgm:cxn modelId="{70E566C1-E11E-4D2C-8971-C82C82003E9A}" type="presParOf" srcId="{132DC55D-A876-46FF-B90B-A49244995297}" destId="{7C9D4767-D516-4D99-B05C-7878E9B038B1}" srcOrd="6" destOrd="0" presId="urn:microsoft.com/office/officeart/2008/layout/VerticalAccentList"/>
    <dgm:cxn modelId="{45BBD9A1-378A-4BA1-972C-D8CCB667A2B7}" type="presParOf" srcId="{60B058F7-8FA7-486E-9576-DF364DE844A0}" destId="{964E4AA1-976F-4567-8D85-A45629256184}" srcOrd="2" destOrd="0" presId="urn:microsoft.com/office/officeart/2008/layout/VerticalAccentList"/>
    <dgm:cxn modelId="{09EFCDE6-2B4C-4399-871E-5AEB024208FA}" type="presParOf" srcId="{60B058F7-8FA7-486E-9576-DF364DE844A0}" destId="{5F2B641E-7053-4F08-A92E-82CE4F3CCCAD}" srcOrd="3" destOrd="0" presId="urn:microsoft.com/office/officeart/2008/layout/VerticalAccentList"/>
    <dgm:cxn modelId="{775B3D99-7FF1-42C6-BB8E-6B5F260A8633}" type="presParOf" srcId="{5F2B641E-7053-4F08-A92E-82CE4F3CCCAD}" destId="{91DE41F6-0EF1-40CF-B286-93F22A323F8B}" srcOrd="0" destOrd="0" presId="urn:microsoft.com/office/officeart/2008/layout/VerticalAccentList"/>
    <dgm:cxn modelId="{40CE35E3-8A3B-4379-AF25-301B40202ACC}" type="presParOf" srcId="{60B058F7-8FA7-486E-9576-DF364DE844A0}" destId="{63224D80-EE35-4827-A84B-7F31DCA21B50}" srcOrd="4" destOrd="0" presId="urn:microsoft.com/office/officeart/2008/layout/VerticalAccentList"/>
    <dgm:cxn modelId="{8A82ED36-66E5-4E83-ABA1-236765F0D2FC}" type="presParOf" srcId="{63224D80-EE35-4827-A84B-7F31DCA21B50}" destId="{96725079-CF39-4BC3-918F-3BB22C568F3B}" srcOrd="0" destOrd="0" presId="urn:microsoft.com/office/officeart/2008/layout/VerticalAccentList"/>
    <dgm:cxn modelId="{AB88C45C-B871-4E72-BA6E-4A0C7E585A04}" type="presParOf" srcId="{63224D80-EE35-4827-A84B-7F31DCA21B50}" destId="{0710359E-F38F-4658-837C-9A1353D04339}" srcOrd="1" destOrd="0" presId="urn:microsoft.com/office/officeart/2008/layout/VerticalAccentList"/>
    <dgm:cxn modelId="{1EF329C1-B0F1-433D-BFDC-F24E36159FB2}" type="presParOf" srcId="{63224D80-EE35-4827-A84B-7F31DCA21B50}" destId="{FF2AEBBA-E41C-4B0D-B10C-2624E69812D1}" srcOrd="2" destOrd="0" presId="urn:microsoft.com/office/officeart/2008/layout/VerticalAccentList"/>
    <dgm:cxn modelId="{6F2B3121-7FD0-46DE-B492-D0AF2016AABF}" type="presParOf" srcId="{63224D80-EE35-4827-A84B-7F31DCA21B50}" destId="{098AE123-91BF-4C6C-89AD-7A0EB8118165}" srcOrd="3" destOrd="0" presId="urn:microsoft.com/office/officeart/2008/layout/VerticalAccentList"/>
    <dgm:cxn modelId="{2897D94B-A777-461C-B605-0F137DE92306}" type="presParOf" srcId="{63224D80-EE35-4827-A84B-7F31DCA21B50}" destId="{2FC75A4A-6F61-4D88-A65E-F339F3041DDC}" srcOrd="4" destOrd="0" presId="urn:microsoft.com/office/officeart/2008/layout/VerticalAccentList"/>
    <dgm:cxn modelId="{4E79A8AC-71D8-4097-86DE-061A3F2F5852}" type="presParOf" srcId="{63224D80-EE35-4827-A84B-7F31DCA21B50}" destId="{75DCF31D-7C92-4603-A318-B16C21AD1484}" srcOrd="5" destOrd="0" presId="urn:microsoft.com/office/officeart/2008/layout/VerticalAccentList"/>
    <dgm:cxn modelId="{A19AD01F-1F0F-4B97-B0B7-A4D8C1417424}" type="presParOf" srcId="{63224D80-EE35-4827-A84B-7F31DCA21B50}" destId="{1555AD52-379E-47BE-8F2C-179E12F2C42A}" srcOrd="6" destOrd="0" presId="urn:microsoft.com/office/officeart/2008/layout/VerticalAccentList"/>
    <dgm:cxn modelId="{BBDEE3FF-524B-40A4-9296-705702E085CE}" type="presParOf" srcId="{60B058F7-8FA7-486E-9576-DF364DE844A0}" destId="{0E18E106-2995-457C-9E0E-6B4006CF90A3}" srcOrd="5" destOrd="0" presId="urn:microsoft.com/office/officeart/2008/layout/VerticalAccentList"/>
    <dgm:cxn modelId="{AB7B8E41-A8E7-47A2-996B-6FF571BBC4F0}" type="presParOf" srcId="{60B058F7-8FA7-486E-9576-DF364DE844A0}" destId="{9423DC14-BC2C-4571-BD64-475D98F1C8E4}" srcOrd="6" destOrd="0" presId="urn:microsoft.com/office/officeart/2008/layout/VerticalAccentList"/>
    <dgm:cxn modelId="{2FE5B51D-76BB-4BFD-8E2F-690DC676B835}" type="presParOf" srcId="{9423DC14-BC2C-4571-BD64-475D98F1C8E4}" destId="{F187B733-402B-48BD-B1FE-14D259B75AC0}" srcOrd="0" destOrd="0" presId="urn:microsoft.com/office/officeart/2008/layout/VerticalAccentList"/>
    <dgm:cxn modelId="{A1A55446-A6F4-48DF-9686-B60337C9AF7D}" type="presParOf" srcId="{60B058F7-8FA7-486E-9576-DF364DE844A0}" destId="{04302B16-DFDD-4388-9DFD-ACAEFA428D4B}" srcOrd="7" destOrd="0" presId="urn:microsoft.com/office/officeart/2008/layout/VerticalAccentList"/>
    <dgm:cxn modelId="{818CC264-2DF5-4EE2-BF43-FED56C5E8D75}" type="presParOf" srcId="{04302B16-DFDD-4388-9DFD-ACAEFA428D4B}" destId="{D6209E72-E006-47F5-8250-3CF788081671}" srcOrd="0" destOrd="0" presId="urn:microsoft.com/office/officeart/2008/layout/VerticalAccentList"/>
    <dgm:cxn modelId="{593CD547-A0E1-4448-9B29-9607E2F04946}" type="presParOf" srcId="{04302B16-DFDD-4388-9DFD-ACAEFA428D4B}" destId="{81C2EC4E-3F70-487B-9F93-53A7863896C8}" srcOrd="1" destOrd="0" presId="urn:microsoft.com/office/officeart/2008/layout/VerticalAccentList"/>
    <dgm:cxn modelId="{BD1CBFBC-C296-4A56-8830-65B7BB1B504B}" type="presParOf" srcId="{04302B16-DFDD-4388-9DFD-ACAEFA428D4B}" destId="{2BF0FA92-9363-4019-80DE-0279EE188D8E}" srcOrd="2" destOrd="0" presId="urn:microsoft.com/office/officeart/2008/layout/VerticalAccentList"/>
    <dgm:cxn modelId="{836E4195-1A73-4647-B2CB-D4B3597C81BB}" type="presParOf" srcId="{04302B16-DFDD-4388-9DFD-ACAEFA428D4B}" destId="{60B0058E-559B-4803-984C-4DC4EB295C8B}" srcOrd="3" destOrd="0" presId="urn:microsoft.com/office/officeart/2008/layout/VerticalAccentList"/>
    <dgm:cxn modelId="{A965197A-78FB-485A-B36C-51792F6B3550}" type="presParOf" srcId="{04302B16-DFDD-4388-9DFD-ACAEFA428D4B}" destId="{D83E6EF3-FA9F-406E-8712-35F2F8D07551}" srcOrd="4" destOrd="0" presId="urn:microsoft.com/office/officeart/2008/layout/VerticalAccentList"/>
    <dgm:cxn modelId="{1D464936-9AAA-4EB3-A5F2-087642097F4C}" type="presParOf" srcId="{04302B16-DFDD-4388-9DFD-ACAEFA428D4B}" destId="{D24689FA-E67B-48C4-8147-DEBE7E0C1632}" srcOrd="5" destOrd="0" presId="urn:microsoft.com/office/officeart/2008/layout/VerticalAccentList"/>
    <dgm:cxn modelId="{858E62BF-C6FE-42F6-B4D6-8F795602CC41}" type="presParOf" srcId="{04302B16-DFDD-4388-9DFD-ACAEFA428D4B}" destId="{878F7441-A8BA-43B8-94AF-5C39135289D0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F9F408-74A2-46BD-874C-DEE7199213FD}" type="doc">
      <dgm:prSet loTypeId="urn:microsoft.com/office/officeart/2008/layout/VerticalCurvedList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CE4473A-BE49-40BC-A4AB-F5A8F3F89633}">
      <dgm:prSet phldrT="[Text]" custT="1"/>
      <dgm:spPr>
        <a:solidFill>
          <a:srgbClr val="0000FF"/>
        </a:solidFill>
      </dgm:spPr>
      <dgm:t>
        <a:bodyPr/>
        <a:lstStyle/>
        <a:p>
          <a:r>
            <a:rPr lang="ms-MY" sz="1800" b="1" dirty="0">
              <a:latin typeface="Arial" panose="020B0604020202020204" pitchFamily="34" charset="0"/>
              <a:cs typeface="Arial" panose="020B0604020202020204" pitchFamily="34" charset="0"/>
            </a:rPr>
            <a:t>Usaha-usaha Ke Arah 5S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AB9358-A235-4791-A0AD-222762340F55}" type="parTrans" cxnId="{FAA5ACB3-F9A0-4A49-8ADC-636B7F4B8300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78578-6D1D-4FA8-B775-DDE50606F8F4}" type="sibTrans" cxnId="{FAA5ACB3-F9A0-4A49-8ADC-636B7F4B8300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640635-0C8F-484F-8602-D8DB01C69C86}">
      <dgm:prSet phldrT="[Text]" custT="1"/>
      <dgm:spPr>
        <a:solidFill>
          <a:srgbClr val="0000FF"/>
        </a:solidFill>
      </dgm:spPr>
      <dgm:t>
        <a:bodyPr/>
        <a:lstStyle/>
        <a:p>
          <a:r>
            <a:rPr lang="ms-MY" sz="1800" b="1">
              <a:latin typeface="Arial" panose="020B0604020202020204" pitchFamily="34" charset="0"/>
              <a:cs typeface="Arial" panose="020B0604020202020204" pitchFamily="34" charset="0"/>
            </a:rPr>
            <a:t>Ruang Tempat Kerja (Pejabat)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8818E9-36ED-44CE-A764-750C7A863B60}" type="parTrans" cxnId="{B7D3F0DA-95E8-4D76-BAAB-24A7CA4C54D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7F7D6D-D159-41B1-BBBD-17E01255D764}" type="sibTrans" cxnId="{B7D3F0DA-95E8-4D76-BAAB-24A7CA4C54D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93DFE1-836E-467F-A731-517504011DDB}">
      <dgm:prSet phldrT="[Text]" custT="1"/>
      <dgm:spPr>
        <a:solidFill>
          <a:srgbClr val="0000FF"/>
        </a:solidFill>
      </dgm:spPr>
      <dgm:t>
        <a:bodyPr/>
        <a:lstStyle/>
        <a:p>
          <a:r>
            <a:rPr lang="ms-MY" sz="1800" b="1" dirty="0">
              <a:latin typeface="Arial" panose="020B0604020202020204" pitchFamily="34" charset="0"/>
              <a:cs typeface="Arial" panose="020B0604020202020204" pitchFamily="34" charset="0"/>
            </a:rPr>
            <a:t>Persekitaran Tempat Kerja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B24F3C-F4B0-43A6-873D-BDD88972CD33}" type="parTrans" cxnId="{9D892AFD-CE45-44DD-9616-5BC9BC9EFC0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62896-187E-4FCF-80D0-997ECE26CA82}" type="sibTrans" cxnId="{9D892AFD-CE45-44DD-9616-5BC9BC9EFC0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590C10-8FAC-4FB0-8F04-3735E283260A}" type="pres">
      <dgm:prSet presAssocID="{42F9F408-74A2-46BD-874C-DEE7199213FD}" presName="Name0" presStyleCnt="0">
        <dgm:presLayoutVars>
          <dgm:chMax val="7"/>
          <dgm:chPref val="7"/>
          <dgm:dir/>
        </dgm:presLayoutVars>
      </dgm:prSet>
      <dgm:spPr/>
    </dgm:pt>
    <dgm:pt modelId="{E62A649F-5BD3-462A-A042-98C2CBC4063B}" type="pres">
      <dgm:prSet presAssocID="{42F9F408-74A2-46BD-874C-DEE7199213FD}" presName="Name1" presStyleCnt="0"/>
      <dgm:spPr/>
    </dgm:pt>
    <dgm:pt modelId="{A7165158-D59E-46EC-A51A-98828B6D8FCF}" type="pres">
      <dgm:prSet presAssocID="{42F9F408-74A2-46BD-874C-DEE7199213FD}" presName="cycle" presStyleCnt="0"/>
      <dgm:spPr/>
    </dgm:pt>
    <dgm:pt modelId="{C68038E0-5996-4067-837B-81860153B630}" type="pres">
      <dgm:prSet presAssocID="{42F9F408-74A2-46BD-874C-DEE7199213FD}" presName="srcNode" presStyleLbl="node1" presStyleIdx="0" presStyleCnt="3"/>
      <dgm:spPr/>
    </dgm:pt>
    <dgm:pt modelId="{10A56615-A54E-4165-A34C-621F4C622478}" type="pres">
      <dgm:prSet presAssocID="{42F9F408-74A2-46BD-874C-DEE7199213FD}" presName="conn" presStyleLbl="parChTrans1D2" presStyleIdx="0" presStyleCnt="1"/>
      <dgm:spPr/>
    </dgm:pt>
    <dgm:pt modelId="{51BDE806-A8A8-4D06-B727-FE23B75108BE}" type="pres">
      <dgm:prSet presAssocID="{42F9F408-74A2-46BD-874C-DEE7199213FD}" presName="extraNode" presStyleLbl="node1" presStyleIdx="0" presStyleCnt="3"/>
      <dgm:spPr/>
    </dgm:pt>
    <dgm:pt modelId="{BE5A04B9-7364-4951-8075-2D6D88CC67EC}" type="pres">
      <dgm:prSet presAssocID="{42F9F408-74A2-46BD-874C-DEE7199213FD}" presName="dstNode" presStyleLbl="node1" presStyleIdx="0" presStyleCnt="3"/>
      <dgm:spPr/>
    </dgm:pt>
    <dgm:pt modelId="{5BA215EB-90E2-4253-A5F5-B1D0A654031C}" type="pres">
      <dgm:prSet presAssocID="{9CE4473A-BE49-40BC-A4AB-F5A8F3F89633}" presName="text_1" presStyleLbl="node1" presStyleIdx="0" presStyleCnt="3">
        <dgm:presLayoutVars>
          <dgm:bulletEnabled val="1"/>
        </dgm:presLayoutVars>
      </dgm:prSet>
      <dgm:spPr/>
    </dgm:pt>
    <dgm:pt modelId="{5BA4EFDB-1EE9-4C51-9E15-2A1E86161B0B}" type="pres">
      <dgm:prSet presAssocID="{9CE4473A-BE49-40BC-A4AB-F5A8F3F89633}" presName="accent_1" presStyleCnt="0"/>
      <dgm:spPr/>
    </dgm:pt>
    <dgm:pt modelId="{18207EFC-8A1E-4723-B222-7883AA228E46}" type="pres">
      <dgm:prSet presAssocID="{9CE4473A-BE49-40BC-A4AB-F5A8F3F89633}" presName="accentRepeatNode" presStyleLbl="solidFgAcc1" presStyleIdx="0" presStyleCnt="3"/>
      <dgm:spPr>
        <a:solidFill>
          <a:schemeClr val="bg1">
            <a:lumMod val="85000"/>
          </a:schemeClr>
        </a:solidFill>
      </dgm:spPr>
    </dgm:pt>
    <dgm:pt modelId="{92CBBEF8-0424-4821-9B3C-417563560C10}" type="pres">
      <dgm:prSet presAssocID="{6F640635-0C8F-484F-8602-D8DB01C69C86}" presName="text_2" presStyleLbl="node1" presStyleIdx="1" presStyleCnt="3">
        <dgm:presLayoutVars>
          <dgm:bulletEnabled val="1"/>
        </dgm:presLayoutVars>
      </dgm:prSet>
      <dgm:spPr/>
    </dgm:pt>
    <dgm:pt modelId="{76324D5F-3BD8-4FF4-B0E1-501AFFD7DFF8}" type="pres">
      <dgm:prSet presAssocID="{6F640635-0C8F-484F-8602-D8DB01C69C86}" presName="accent_2" presStyleCnt="0"/>
      <dgm:spPr/>
    </dgm:pt>
    <dgm:pt modelId="{DFB7B125-D3A2-4F62-805F-958858DB808E}" type="pres">
      <dgm:prSet presAssocID="{6F640635-0C8F-484F-8602-D8DB01C69C86}" presName="accentRepeatNode" presStyleLbl="solidFgAcc1" presStyleIdx="1" presStyleCnt="3"/>
      <dgm:spPr>
        <a:solidFill>
          <a:schemeClr val="bg1">
            <a:lumMod val="85000"/>
          </a:schemeClr>
        </a:solidFill>
      </dgm:spPr>
    </dgm:pt>
    <dgm:pt modelId="{DE900F80-CAA5-4088-A1FB-7C6BD6BE8A6F}" type="pres">
      <dgm:prSet presAssocID="{E593DFE1-836E-467F-A731-517504011DDB}" presName="text_3" presStyleLbl="node1" presStyleIdx="2" presStyleCnt="3">
        <dgm:presLayoutVars>
          <dgm:bulletEnabled val="1"/>
        </dgm:presLayoutVars>
      </dgm:prSet>
      <dgm:spPr/>
    </dgm:pt>
    <dgm:pt modelId="{340C0186-6781-40D7-AE8A-9894EEC868E1}" type="pres">
      <dgm:prSet presAssocID="{E593DFE1-836E-467F-A731-517504011DDB}" presName="accent_3" presStyleCnt="0"/>
      <dgm:spPr/>
    </dgm:pt>
    <dgm:pt modelId="{1008759B-7088-4BB9-9A95-95F4469254B1}" type="pres">
      <dgm:prSet presAssocID="{E593DFE1-836E-467F-A731-517504011DDB}" presName="accentRepeatNode" presStyleLbl="solidFgAcc1" presStyleIdx="2" presStyleCnt="3"/>
      <dgm:spPr>
        <a:solidFill>
          <a:schemeClr val="bg1">
            <a:lumMod val="85000"/>
          </a:schemeClr>
        </a:solidFill>
      </dgm:spPr>
    </dgm:pt>
  </dgm:ptLst>
  <dgm:cxnLst>
    <dgm:cxn modelId="{A73DB815-0008-46F2-BAEE-4D9DA454156D}" type="presOf" srcId="{9CE4473A-BE49-40BC-A4AB-F5A8F3F89633}" destId="{5BA215EB-90E2-4253-A5F5-B1D0A654031C}" srcOrd="0" destOrd="0" presId="urn:microsoft.com/office/officeart/2008/layout/VerticalCurvedList"/>
    <dgm:cxn modelId="{A757561B-2A18-4DDE-9AF1-809DD3BD8F7A}" type="presOf" srcId="{2BA78578-6D1D-4FA8-B775-DDE50606F8F4}" destId="{10A56615-A54E-4165-A34C-621F4C622478}" srcOrd="0" destOrd="0" presId="urn:microsoft.com/office/officeart/2008/layout/VerticalCurvedList"/>
    <dgm:cxn modelId="{55AD584D-5DFC-4413-A90F-6C723D59A2CE}" type="presOf" srcId="{E593DFE1-836E-467F-A731-517504011DDB}" destId="{DE900F80-CAA5-4088-A1FB-7C6BD6BE8A6F}" srcOrd="0" destOrd="0" presId="urn:microsoft.com/office/officeart/2008/layout/VerticalCurvedList"/>
    <dgm:cxn modelId="{FAA5ACB3-F9A0-4A49-8ADC-636B7F4B8300}" srcId="{42F9F408-74A2-46BD-874C-DEE7199213FD}" destId="{9CE4473A-BE49-40BC-A4AB-F5A8F3F89633}" srcOrd="0" destOrd="0" parTransId="{ABAB9358-A235-4791-A0AD-222762340F55}" sibTransId="{2BA78578-6D1D-4FA8-B775-DDE50606F8F4}"/>
    <dgm:cxn modelId="{78186CCD-F01B-4401-B178-BC1EB4DB913D}" type="presOf" srcId="{6F640635-0C8F-484F-8602-D8DB01C69C86}" destId="{92CBBEF8-0424-4821-9B3C-417563560C10}" srcOrd="0" destOrd="0" presId="urn:microsoft.com/office/officeart/2008/layout/VerticalCurvedList"/>
    <dgm:cxn modelId="{B7D3F0DA-95E8-4D76-BAAB-24A7CA4C54DE}" srcId="{42F9F408-74A2-46BD-874C-DEE7199213FD}" destId="{6F640635-0C8F-484F-8602-D8DB01C69C86}" srcOrd="1" destOrd="0" parTransId="{848818E9-36ED-44CE-A764-750C7A863B60}" sibTransId="{877F7D6D-D159-41B1-BBBD-17E01255D764}"/>
    <dgm:cxn modelId="{3F9409E7-6732-4085-ACA2-86A65E8B66D4}" type="presOf" srcId="{42F9F408-74A2-46BD-874C-DEE7199213FD}" destId="{47590C10-8FAC-4FB0-8F04-3735E283260A}" srcOrd="0" destOrd="0" presId="urn:microsoft.com/office/officeart/2008/layout/VerticalCurvedList"/>
    <dgm:cxn modelId="{9D892AFD-CE45-44DD-9616-5BC9BC9EFC06}" srcId="{42F9F408-74A2-46BD-874C-DEE7199213FD}" destId="{E593DFE1-836E-467F-A731-517504011DDB}" srcOrd="2" destOrd="0" parTransId="{6BB24F3C-F4B0-43A6-873D-BDD88972CD33}" sibTransId="{79962896-187E-4FCF-80D0-997ECE26CA82}"/>
    <dgm:cxn modelId="{772254A5-9E30-468F-A18A-969A7277D696}" type="presParOf" srcId="{47590C10-8FAC-4FB0-8F04-3735E283260A}" destId="{E62A649F-5BD3-462A-A042-98C2CBC4063B}" srcOrd="0" destOrd="0" presId="urn:microsoft.com/office/officeart/2008/layout/VerticalCurvedList"/>
    <dgm:cxn modelId="{EC061C42-01F3-443F-92D9-D78A1E98CA59}" type="presParOf" srcId="{E62A649F-5BD3-462A-A042-98C2CBC4063B}" destId="{A7165158-D59E-46EC-A51A-98828B6D8FCF}" srcOrd="0" destOrd="0" presId="urn:microsoft.com/office/officeart/2008/layout/VerticalCurvedList"/>
    <dgm:cxn modelId="{607D983C-B03C-4426-8898-8AA01C4D711F}" type="presParOf" srcId="{A7165158-D59E-46EC-A51A-98828B6D8FCF}" destId="{C68038E0-5996-4067-837B-81860153B630}" srcOrd="0" destOrd="0" presId="urn:microsoft.com/office/officeart/2008/layout/VerticalCurvedList"/>
    <dgm:cxn modelId="{11BA734D-B2DC-41F2-B679-2EB2B008A824}" type="presParOf" srcId="{A7165158-D59E-46EC-A51A-98828B6D8FCF}" destId="{10A56615-A54E-4165-A34C-621F4C622478}" srcOrd="1" destOrd="0" presId="urn:microsoft.com/office/officeart/2008/layout/VerticalCurvedList"/>
    <dgm:cxn modelId="{B0F189EA-8FA6-498A-9F10-CBE64FAAE1C4}" type="presParOf" srcId="{A7165158-D59E-46EC-A51A-98828B6D8FCF}" destId="{51BDE806-A8A8-4D06-B727-FE23B75108BE}" srcOrd="2" destOrd="0" presId="urn:microsoft.com/office/officeart/2008/layout/VerticalCurvedList"/>
    <dgm:cxn modelId="{FCB423CD-9E72-4F75-A3FD-991AD36CF03D}" type="presParOf" srcId="{A7165158-D59E-46EC-A51A-98828B6D8FCF}" destId="{BE5A04B9-7364-4951-8075-2D6D88CC67EC}" srcOrd="3" destOrd="0" presId="urn:microsoft.com/office/officeart/2008/layout/VerticalCurvedList"/>
    <dgm:cxn modelId="{57E59369-BAB0-4030-82BB-37D8C3A8C6CD}" type="presParOf" srcId="{E62A649F-5BD3-462A-A042-98C2CBC4063B}" destId="{5BA215EB-90E2-4253-A5F5-B1D0A654031C}" srcOrd="1" destOrd="0" presId="urn:microsoft.com/office/officeart/2008/layout/VerticalCurvedList"/>
    <dgm:cxn modelId="{142C7AFE-1023-4BE9-9F84-9A2659BCABF1}" type="presParOf" srcId="{E62A649F-5BD3-462A-A042-98C2CBC4063B}" destId="{5BA4EFDB-1EE9-4C51-9E15-2A1E86161B0B}" srcOrd="2" destOrd="0" presId="urn:microsoft.com/office/officeart/2008/layout/VerticalCurvedList"/>
    <dgm:cxn modelId="{9649E85A-0B28-494D-819F-40542E7283F5}" type="presParOf" srcId="{5BA4EFDB-1EE9-4C51-9E15-2A1E86161B0B}" destId="{18207EFC-8A1E-4723-B222-7883AA228E46}" srcOrd="0" destOrd="0" presId="urn:microsoft.com/office/officeart/2008/layout/VerticalCurvedList"/>
    <dgm:cxn modelId="{F798674B-3134-49B5-8C95-AE1DF5FBDF4F}" type="presParOf" srcId="{E62A649F-5BD3-462A-A042-98C2CBC4063B}" destId="{92CBBEF8-0424-4821-9B3C-417563560C10}" srcOrd="3" destOrd="0" presId="urn:microsoft.com/office/officeart/2008/layout/VerticalCurvedList"/>
    <dgm:cxn modelId="{253D8BC2-5788-4CEE-B2CB-1DE44A404347}" type="presParOf" srcId="{E62A649F-5BD3-462A-A042-98C2CBC4063B}" destId="{76324D5F-3BD8-4FF4-B0E1-501AFFD7DFF8}" srcOrd="4" destOrd="0" presId="urn:microsoft.com/office/officeart/2008/layout/VerticalCurvedList"/>
    <dgm:cxn modelId="{BDB35821-F7BB-4326-AD4E-176387201DEB}" type="presParOf" srcId="{76324D5F-3BD8-4FF4-B0E1-501AFFD7DFF8}" destId="{DFB7B125-D3A2-4F62-805F-958858DB808E}" srcOrd="0" destOrd="0" presId="urn:microsoft.com/office/officeart/2008/layout/VerticalCurvedList"/>
    <dgm:cxn modelId="{D27545F6-0D2C-4777-A380-EE8C100A3A92}" type="presParOf" srcId="{E62A649F-5BD3-462A-A042-98C2CBC4063B}" destId="{DE900F80-CAA5-4088-A1FB-7C6BD6BE8A6F}" srcOrd="5" destOrd="0" presId="urn:microsoft.com/office/officeart/2008/layout/VerticalCurvedList"/>
    <dgm:cxn modelId="{0695B1A2-B54B-4D52-908B-98A634D79852}" type="presParOf" srcId="{E62A649F-5BD3-462A-A042-98C2CBC4063B}" destId="{340C0186-6781-40D7-AE8A-9894EEC868E1}" srcOrd="6" destOrd="0" presId="urn:microsoft.com/office/officeart/2008/layout/VerticalCurvedList"/>
    <dgm:cxn modelId="{E02F2A4F-2F91-4C2E-80AD-519AE3570EA9}" type="presParOf" srcId="{340C0186-6781-40D7-AE8A-9894EEC868E1}" destId="{1008759B-7088-4BB9-9A95-95F4469254B1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F9F408-74A2-46BD-874C-DEE7199213FD}" type="doc">
      <dgm:prSet loTypeId="urn:microsoft.com/office/officeart/2008/layout/VerticalCurvedList" loCatId="list" qsTypeId="urn:microsoft.com/office/officeart/2005/8/quickstyle/simple5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CE4473A-BE49-40BC-A4AB-F5A8F3F89633}">
      <dgm:prSet phldrT="[Text]" custT="1"/>
      <dgm:spPr>
        <a:solidFill>
          <a:srgbClr val="0000FF"/>
        </a:solidFill>
      </dgm:spPr>
      <dgm:t>
        <a:bodyPr/>
        <a:lstStyle/>
        <a:p>
          <a:r>
            <a:rPr lang="ms-MY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Keperluan Utama Pelaksanaan 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AB9358-A235-4791-A0AD-222762340F55}" type="parTrans" cxnId="{FAA5ACB3-F9A0-4A49-8ADC-636B7F4B8300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A78578-6D1D-4FA8-B775-DDE50606F8F4}" type="sibTrans" cxnId="{FAA5ACB3-F9A0-4A49-8ADC-636B7F4B8300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640635-0C8F-484F-8602-D8DB01C69C86}">
      <dgm:prSet phldrT="[Text]" custT="1"/>
      <dgm:spPr>
        <a:solidFill>
          <a:srgbClr val="0000FF"/>
        </a:solidFill>
      </dgm:spPr>
      <dgm:t>
        <a:bodyPr/>
        <a:lstStyle/>
        <a:p>
          <a:r>
            <a:rPr lang="ms-MY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Ruang Tempat Kerja/Pejabat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8818E9-36ED-44CE-A764-750C7A863B60}" type="parTrans" cxnId="{B7D3F0DA-95E8-4D76-BAAB-24A7CA4C54D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7F7D6D-D159-41B1-BBBD-17E01255D764}" type="sibTrans" cxnId="{B7D3F0DA-95E8-4D76-BAAB-24A7CA4C54D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93DFE1-836E-467F-A731-517504011DDB}">
      <dgm:prSet phldrT="[Text]" custT="1"/>
      <dgm:spPr>
        <a:solidFill>
          <a:srgbClr val="0000FF"/>
        </a:solidFill>
      </dgm:spPr>
      <dgm:t>
        <a:bodyPr/>
        <a:lstStyle/>
        <a:p>
          <a:r>
            <a:rPr lang="ms-MY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Tempat Umum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B24F3C-F4B0-43A6-873D-BDD88972CD33}" type="parTrans" cxnId="{9D892AFD-CE45-44DD-9616-5BC9BC9EFC0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62896-187E-4FCF-80D0-997ECE26CA82}" type="sibTrans" cxnId="{9D892AFD-CE45-44DD-9616-5BC9BC9EFC06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9E3BCE-E2B0-4996-B729-39E335EE2844}">
      <dgm:prSet phldrT="[Text]" custT="1"/>
      <dgm:spPr>
        <a:solidFill>
          <a:srgbClr val="0000FF"/>
        </a:solidFill>
      </dgm:spPr>
      <dgm:t>
        <a:bodyPr/>
        <a:lstStyle/>
        <a:p>
          <a:r>
            <a:rPr lang="ms-MY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Keselamatan Persekitaran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08687A-9A44-4803-ABB0-E32BF561C73E}" type="parTrans" cxnId="{73EFE638-6964-4193-B907-BE71284E8B9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27531A-EB93-40E0-BA55-22385429244F}" type="sibTrans" cxnId="{73EFE638-6964-4193-B907-BE71284E8B9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35EDB4-1394-4AD9-868D-C8BDBCB95186}">
      <dgm:prSet phldrT="[Text]" custT="1"/>
      <dgm:spPr>
        <a:solidFill>
          <a:srgbClr val="0000FF"/>
        </a:solidFill>
      </dgm:spPr>
      <dgm:t>
        <a:bodyPr/>
        <a:lstStyle/>
        <a:p>
          <a:r>
            <a:rPr lang="ms-MY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Kawasan Persekitaran Jabatan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BFB86B-3D96-4A2C-94D1-A4E4DB4B6A66}" type="parTrans" cxnId="{C396E704-AAA2-4D05-804D-C548F265635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D53F37-B87D-41D7-A835-37272C070440}" type="sibTrans" cxnId="{C396E704-AAA2-4D05-804D-C548F265635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B75AF2-CEEB-48CF-8BE9-351AC6E07BBF}">
      <dgm:prSet phldrT="[Text]" custT="1"/>
      <dgm:spPr>
        <a:solidFill>
          <a:srgbClr val="0000FF"/>
        </a:solidFill>
      </dgm:spPr>
      <dgm:t>
        <a:bodyPr/>
        <a:lstStyle/>
        <a:p>
          <a:r>
            <a:rPr lang="ms-MY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Tempat-tempat Khusus (Sesuai Mengikut Keperluan Agensi)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D9A3EB-58C4-43FF-973C-FC4A98D6AC78}" type="parTrans" cxnId="{2F3C06C7-2760-44FF-AB7F-06952209FBB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9957A7-D228-429E-9EBD-EF5613F77306}" type="sibTrans" cxnId="{2F3C06C7-2760-44FF-AB7F-06952209FBB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590C10-8FAC-4FB0-8F04-3735E283260A}" type="pres">
      <dgm:prSet presAssocID="{42F9F408-74A2-46BD-874C-DEE7199213FD}" presName="Name0" presStyleCnt="0">
        <dgm:presLayoutVars>
          <dgm:chMax val="7"/>
          <dgm:chPref val="7"/>
          <dgm:dir/>
        </dgm:presLayoutVars>
      </dgm:prSet>
      <dgm:spPr/>
    </dgm:pt>
    <dgm:pt modelId="{E62A649F-5BD3-462A-A042-98C2CBC4063B}" type="pres">
      <dgm:prSet presAssocID="{42F9F408-74A2-46BD-874C-DEE7199213FD}" presName="Name1" presStyleCnt="0"/>
      <dgm:spPr/>
    </dgm:pt>
    <dgm:pt modelId="{A7165158-D59E-46EC-A51A-98828B6D8FCF}" type="pres">
      <dgm:prSet presAssocID="{42F9F408-74A2-46BD-874C-DEE7199213FD}" presName="cycle" presStyleCnt="0"/>
      <dgm:spPr/>
    </dgm:pt>
    <dgm:pt modelId="{C68038E0-5996-4067-837B-81860153B630}" type="pres">
      <dgm:prSet presAssocID="{42F9F408-74A2-46BD-874C-DEE7199213FD}" presName="srcNode" presStyleLbl="node1" presStyleIdx="0" presStyleCnt="6"/>
      <dgm:spPr/>
    </dgm:pt>
    <dgm:pt modelId="{10A56615-A54E-4165-A34C-621F4C622478}" type="pres">
      <dgm:prSet presAssocID="{42F9F408-74A2-46BD-874C-DEE7199213FD}" presName="conn" presStyleLbl="parChTrans1D2" presStyleIdx="0" presStyleCnt="1"/>
      <dgm:spPr/>
    </dgm:pt>
    <dgm:pt modelId="{51BDE806-A8A8-4D06-B727-FE23B75108BE}" type="pres">
      <dgm:prSet presAssocID="{42F9F408-74A2-46BD-874C-DEE7199213FD}" presName="extraNode" presStyleLbl="node1" presStyleIdx="0" presStyleCnt="6"/>
      <dgm:spPr/>
    </dgm:pt>
    <dgm:pt modelId="{BE5A04B9-7364-4951-8075-2D6D88CC67EC}" type="pres">
      <dgm:prSet presAssocID="{42F9F408-74A2-46BD-874C-DEE7199213FD}" presName="dstNode" presStyleLbl="node1" presStyleIdx="0" presStyleCnt="6"/>
      <dgm:spPr/>
    </dgm:pt>
    <dgm:pt modelId="{5BA215EB-90E2-4253-A5F5-B1D0A654031C}" type="pres">
      <dgm:prSet presAssocID="{9CE4473A-BE49-40BC-A4AB-F5A8F3F89633}" presName="text_1" presStyleLbl="node1" presStyleIdx="0" presStyleCnt="6">
        <dgm:presLayoutVars>
          <dgm:bulletEnabled val="1"/>
        </dgm:presLayoutVars>
      </dgm:prSet>
      <dgm:spPr/>
    </dgm:pt>
    <dgm:pt modelId="{5BA4EFDB-1EE9-4C51-9E15-2A1E86161B0B}" type="pres">
      <dgm:prSet presAssocID="{9CE4473A-BE49-40BC-A4AB-F5A8F3F89633}" presName="accent_1" presStyleCnt="0"/>
      <dgm:spPr/>
    </dgm:pt>
    <dgm:pt modelId="{18207EFC-8A1E-4723-B222-7883AA228E46}" type="pres">
      <dgm:prSet presAssocID="{9CE4473A-BE49-40BC-A4AB-F5A8F3F89633}" presName="accentRepeatNode" presStyleLbl="solidFgAcc1" presStyleIdx="0" presStyleCnt="6"/>
      <dgm:spPr>
        <a:solidFill>
          <a:schemeClr val="bg1">
            <a:lumMod val="85000"/>
          </a:schemeClr>
        </a:solidFill>
      </dgm:spPr>
    </dgm:pt>
    <dgm:pt modelId="{92CBBEF8-0424-4821-9B3C-417563560C10}" type="pres">
      <dgm:prSet presAssocID="{6F640635-0C8F-484F-8602-D8DB01C69C86}" presName="text_2" presStyleLbl="node1" presStyleIdx="1" presStyleCnt="6">
        <dgm:presLayoutVars>
          <dgm:bulletEnabled val="1"/>
        </dgm:presLayoutVars>
      </dgm:prSet>
      <dgm:spPr/>
    </dgm:pt>
    <dgm:pt modelId="{76324D5F-3BD8-4FF4-B0E1-501AFFD7DFF8}" type="pres">
      <dgm:prSet presAssocID="{6F640635-0C8F-484F-8602-D8DB01C69C86}" presName="accent_2" presStyleCnt="0"/>
      <dgm:spPr/>
    </dgm:pt>
    <dgm:pt modelId="{DFB7B125-D3A2-4F62-805F-958858DB808E}" type="pres">
      <dgm:prSet presAssocID="{6F640635-0C8F-484F-8602-D8DB01C69C86}" presName="accentRepeatNode" presStyleLbl="solidFgAcc1" presStyleIdx="1" presStyleCnt="6"/>
      <dgm:spPr>
        <a:solidFill>
          <a:schemeClr val="bg1">
            <a:lumMod val="85000"/>
          </a:schemeClr>
        </a:solidFill>
      </dgm:spPr>
    </dgm:pt>
    <dgm:pt modelId="{DE900F80-CAA5-4088-A1FB-7C6BD6BE8A6F}" type="pres">
      <dgm:prSet presAssocID="{E593DFE1-836E-467F-A731-517504011DDB}" presName="text_3" presStyleLbl="node1" presStyleIdx="2" presStyleCnt="6">
        <dgm:presLayoutVars>
          <dgm:bulletEnabled val="1"/>
        </dgm:presLayoutVars>
      </dgm:prSet>
      <dgm:spPr/>
    </dgm:pt>
    <dgm:pt modelId="{340C0186-6781-40D7-AE8A-9894EEC868E1}" type="pres">
      <dgm:prSet presAssocID="{E593DFE1-836E-467F-A731-517504011DDB}" presName="accent_3" presStyleCnt="0"/>
      <dgm:spPr/>
    </dgm:pt>
    <dgm:pt modelId="{1008759B-7088-4BB9-9A95-95F4469254B1}" type="pres">
      <dgm:prSet presAssocID="{E593DFE1-836E-467F-A731-517504011DDB}" presName="accentRepeatNode" presStyleLbl="solidFgAcc1" presStyleIdx="2" presStyleCnt="6"/>
      <dgm:spPr>
        <a:solidFill>
          <a:schemeClr val="bg1">
            <a:lumMod val="85000"/>
          </a:schemeClr>
        </a:solidFill>
      </dgm:spPr>
    </dgm:pt>
    <dgm:pt modelId="{A3E7B082-9FDA-48E6-A5D2-1447735B07DF}" type="pres">
      <dgm:prSet presAssocID="{F89E3BCE-E2B0-4996-B729-39E335EE2844}" presName="text_4" presStyleLbl="node1" presStyleIdx="3" presStyleCnt="6">
        <dgm:presLayoutVars>
          <dgm:bulletEnabled val="1"/>
        </dgm:presLayoutVars>
      </dgm:prSet>
      <dgm:spPr/>
    </dgm:pt>
    <dgm:pt modelId="{08515A4E-C676-4384-87C3-771D35676218}" type="pres">
      <dgm:prSet presAssocID="{F89E3BCE-E2B0-4996-B729-39E335EE2844}" presName="accent_4" presStyleCnt="0"/>
      <dgm:spPr/>
    </dgm:pt>
    <dgm:pt modelId="{2196D203-E55E-45C4-9DBA-B74940C6DB01}" type="pres">
      <dgm:prSet presAssocID="{F89E3BCE-E2B0-4996-B729-39E335EE2844}" presName="accentRepeatNode" presStyleLbl="solidFgAcc1" presStyleIdx="3" presStyleCnt="6"/>
      <dgm:spPr/>
    </dgm:pt>
    <dgm:pt modelId="{8A6CB1B6-D9D7-4E14-8EC2-381B54000348}" type="pres">
      <dgm:prSet presAssocID="{8435EDB4-1394-4AD9-868D-C8BDBCB95186}" presName="text_5" presStyleLbl="node1" presStyleIdx="4" presStyleCnt="6">
        <dgm:presLayoutVars>
          <dgm:bulletEnabled val="1"/>
        </dgm:presLayoutVars>
      </dgm:prSet>
      <dgm:spPr/>
    </dgm:pt>
    <dgm:pt modelId="{151FEE0F-B508-4826-8DC5-54166AEEA3C0}" type="pres">
      <dgm:prSet presAssocID="{8435EDB4-1394-4AD9-868D-C8BDBCB95186}" presName="accent_5" presStyleCnt="0"/>
      <dgm:spPr/>
    </dgm:pt>
    <dgm:pt modelId="{4216B3E7-BBE6-4ACA-9180-A57278DC578C}" type="pres">
      <dgm:prSet presAssocID="{8435EDB4-1394-4AD9-868D-C8BDBCB95186}" presName="accentRepeatNode" presStyleLbl="solidFgAcc1" presStyleIdx="4" presStyleCnt="6"/>
      <dgm:spPr/>
    </dgm:pt>
    <dgm:pt modelId="{F33E87B4-4063-469B-A965-0BA2A5933F47}" type="pres">
      <dgm:prSet presAssocID="{79B75AF2-CEEB-48CF-8BE9-351AC6E07BBF}" presName="text_6" presStyleLbl="node1" presStyleIdx="5" presStyleCnt="6">
        <dgm:presLayoutVars>
          <dgm:bulletEnabled val="1"/>
        </dgm:presLayoutVars>
      </dgm:prSet>
      <dgm:spPr/>
    </dgm:pt>
    <dgm:pt modelId="{F286BD06-F05D-4CAB-9335-CB34D2072812}" type="pres">
      <dgm:prSet presAssocID="{79B75AF2-CEEB-48CF-8BE9-351AC6E07BBF}" presName="accent_6" presStyleCnt="0"/>
      <dgm:spPr/>
    </dgm:pt>
    <dgm:pt modelId="{2060EC8B-A749-40AB-834A-3060DD7382E4}" type="pres">
      <dgm:prSet presAssocID="{79B75AF2-CEEB-48CF-8BE9-351AC6E07BBF}" presName="accentRepeatNode" presStyleLbl="solidFgAcc1" presStyleIdx="5" presStyleCnt="6"/>
      <dgm:spPr/>
    </dgm:pt>
  </dgm:ptLst>
  <dgm:cxnLst>
    <dgm:cxn modelId="{C396E704-AAA2-4D05-804D-C548F265635E}" srcId="{42F9F408-74A2-46BD-874C-DEE7199213FD}" destId="{8435EDB4-1394-4AD9-868D-C8BDBCB95186}" srcOrd="4" destOrd="0" parTransId="{40BFB86B-3D96-4A2C-94D1-A4E4DB4B6A66}" sibTransId="{C6D53F37-B87D-41D7-A835-37272C070440}"/>
    <dgm:cxn modelId="{A73DB815-0008-46F2-BAEE-4D9DA454156D}" type="presOf" srcId="{9CE4473A-BE49-40BC-A4AB-F5A8F3F89633}" destId="{5BA215EB-90E2-4253-A5F5-B1D0A654031C}" srcOrd="0" destOrd="0" presId="urn:microsoft.com/office/officeart/2008/layout/VerticalCurvedList"/>
    <dgm:cxn modelId="{A757561B-2A18-4DDE-9AF1-809DD3BD8F7A}" type="presOf" srcId="{2BA78578-6D1D-4FA8-B775-DDE50606F8F4}" destId="{10A56615-A54E-4165-A34C-621F4C622478}" srcOrd="0" destOrd="0" presId="urn:microsoft.com/office/officeart/2008/layout/VerticalCurvedList"/>
    <dgm:cxn modelId="{73EFE638-6964-4193-B907-BE71284E8B92}" srcId="{42F9F408-74A2-46BD-874C-DEE7199213FD}" destId="{F89E3BCE-E2B0-4996-B729-39E335EE2844}" srcOrd="3" destOrd="0" parTransId="{7A08687A-9A44-4803-ABB0-E32BF561C73E}" sibTransId="{1527531A-EB93-40E0-BA55-22385429244F}"/>
    <dgm:cxn modelId="{F94AE95F-7D25-4A43-A3ED-4EB705C5B49B}" type="presOf" srcId="{F89E3BCE-E2B0-4996-B729-39E335EE2844}" destId="{A3E7B082-9FDA-48E6-A5D2-1447735B07DF}" srcOrd="0" destOrd="0" presId="urn:microsoft.com/office/officeart/2008/layout/VerticalCurvedList"/>
    <dgm:cxn modelId="{55AD584D-5DFC-4413-A90F-6C723D59A2CE}" type="presOf" srcId="{E593DFE1-836E-467F-A731-517504011DDB}" destId="{DE900F80-CAA5-4088-A1FB-7C6BD6BE8A6F}" srcOrd="0" destOrd="0" presId="urn:microsoft.com/office/officeart/2008/layout/VerticalCurvedList"/>
    <dgm:cxn modelId="{FAA5ACB3-F9A0-4A49-8ADC-636B7F4B8300}" srcId="{42F9F408-74A2-46BD-874C-DEE7199213FD}" destId="{9CE4473A-BE49-40BC-A4AB-F5A8F3F89633}" srcOrd="0" destOrd="0" parTransId="{ABAB9358-A235-4791-A0AD-222762340F55}" sibTransId="{2BA78578-6D1D-4FA8-B775-DDE50606F8F4}"/>
    <dgm:cxn modelId="{2F3C06C7-2760-44FF-AB7F-06952209FBB5}" srcId="{42F9F408-74A2-46BD-874C-DEE7199213FD}" destId="{79B75AF2-CEEB-48CF-8BE9-351AC6E07BBF}" srcOrd="5" destOrd="0" parTransId="{D3D9A3EB-58C4-43FF-973C-FC4A98D6AC78}" sibTransId="{B09957A7-D228-429E-9EBD-EF5613F77306}"/>
    <dgm:cxn modelId="{78186CCD-F01B-4401-B178-BC1EB4DB913D}" type="presOf" srcId="{6F640635-0C8F-484F-8602-D8DB01C69C86}" destId="{92CBBEF8-0424-4821-9B3C-417563560C10}" srcOrd="0" destOrd="0" presId="urn:microsoft.com/office/officeart/2008/layout/VerticalCurvedList"/>
    <dgm:cxn modelId="{4773EDD1-B0DB-4EAC-9C5B-9E4245B26554}" type="presOf" srcId="{79B75AF2-CEEB-48CF-8BE9-351AC6E07BBF}" destId="{F33E87B4-4063-469B-A965-0BA2A5933F47}" srcOrd="0" destOrd="0" presId="urn:microsoft.com/office/officeart/2008/layout/VerticalCurvedList"/>
    <dgm:cxn modelId="{B7D3F0DA-95E8-4D76-BAAB-24A7CA4C54DE}" srcId="{42F9F408-74A2-46BD-874C-DEE7199213FD}" destId="{6F640635-0C8F-484F-8602-D8DB01C69C86}" srcOrd="1" destOrd="0" parTransId="{848818E9-36ED-44CE-A764-750C7A863B60}" sibTransId="{877F7D6D-D159-41B1-BBBD-17E01255D764}"/>
    <dgm:cxn modelId="{20350AE5-EA2F-4C6B-BF1C-B772D8163783}" type="presOf" srcId="{8435EDB4-1394-4AD9-868D-C8BDBCB95186}" destId="{8A6CB1B6-D9D7-4E14-8EC2-381B54000348}" srcOrd="0" destOrd="0" presId="urn:microsoft.com/office/officeart/2008/layout/VerticalCurvedList"/>
    <dgm:cxn modelId="{3F9409E7-6732-4085-ACA2-86A65E8B66D4}" type="presOf" srcId="{42F9F408-74A2-46BD-874C-DEE7199213FD}" destId="{47590C10-8FAC-4FB0-8F04-3735E283260A}" srcOrd="0" destOrd="0" presId="urn:microsoft.com/office/officeart/2008/layout/VerticalCurvedList"/>
    <dgm:cxn modelId="{9D892AFD-CE45-44DD-9616-5BC9BC9EFC06}" srcId="{42F9F408-74A2-46BD-874C-DEE7199213FD}" destId="{E593DFE1-836E-467F-A731-517504011DDB}" srcOrd="2" destOrd="0" parTransId="{6BB24F3C-F4B0-43A6-873D-BDD88972CD33}" sibTransId="{79962896-187E-4FCF-80D0-997ECE26CA82}"/>
    <dgm:cxn modelId="{772254A5-9E30-468F-A18A-969A7277D696}" type="presParOf" srcId="{47590C10-8FAC-4FB0-8F04-3735E283260A}" destId="{E62A649F-5BD3-462A-A042-98C2CBC4063B}" srcOrd="0" destOrd="0" presId="urn:microsoft.com/office/officeart/2008/layout/VerticalCurvedList"/>
    <dgm:cxn modelId="{EC061C42-01F3-443F-92D9-D78A1E98CA59}" type="presParOf" srcId="{E62A649F-5BD3-462A-A042-98C2CBC4063B}" destId="{A7165158-D59E-46EC-A51A-98828B6D8FCF}" srcOrd="0" destOrd="0" presId="urn:microsoft.com/office/officeart/2008/layout/VerticalCurvedList"/>
    <dgm:cxn modelId="{607D983C-B03C-4426-8898-8AA01C4D711F}" type="presParOf" srcId="{A7165158-D59E-46EC-A51A-98828B6D8FCF}" destId="{C68038E0-5996-4067-837B-81860153B630}" srcOrd="0" destOrd="0" presId="urn:microsoft.com/office/officeart/2008/layout/VerticalCurvedList"/>
    <dgm:cxn modelId="{11BA734D-B2DC-41F2-B679-2EB2B008A824}" type="presParOf" srcId="{A7165158-D59E-46EC-A51A-98828B6D8FCF}" destId="{10A56615-A54E-4165-A34C-621F4C622478}" srcOrd="1" destOrd="0" presId="urn:microsoft.com/office/officeart/2008/layout/VerticalCurvedList"/>
    <dgm:cxn modelId="{B0F189EA-8FA6-498A-9F10-CBE64FAAE1C4}" type="presParOf" srcId="{A7165158-D59E-46EC-A51A-98828B6D8FCF}" destId="{51BDE806-A8A8-4D06-B727-FE23B75108BE}" srcOrd="2" destOrd="0" presId="urn:microsoft.com/office/officeart/2008/layout/VerticalCurvedList"/>
    <dgm:cxn modelId="{FCB423CD-9E72-4F75-A3FD-991AD36CF03D}" type="presParOf" srcId="{A7165158-D59E-46EC-A51A-98828B6D8FCF}" destId="{BE5A04B9-7364-4951-8075-2D6D88CC67EC}" srcOrd="3" destOrd="0" presId="urn:microsoft.com/office/officeart/2008/layout/VerticalCurvedList"/>
    <dgm:cxn modelId="{57E59369-BAB0-4030-82BB-37D8C3A8C6CD}" type="presParOf" srcId="{E62A649F-5BD3-462A-A042-98C2CBC4063B}" destId="{5BA215EB-90E2-4253-A5F5-B1D0A654031C}" srcOrd="1" destOrd="0" presId="urn:microsoft.com/office/officeart/2008/layout/VerticalCurvedList"/>
    <dgm:cxn modelId="{142C7AFE-1023-4BE9-9F84-9A2659BCABF1}" type="presParOf" srcId="{E62A649F-5BD3-462A-A042-98C2CBC4063B}" destId="{5BA4EFDB-1EE9-4C51-9E15-2A1E86161B0B}" srcOrd="2" destOrd="0" presId="urn:microsoft.com/office/officeart/2008/layout/VerticalCurvedList"/>
    <dgm:cxn modelId="{9649E85A-0B28-494D-819F-40542E7283F5}" type="presParOf" srcId="{5BA4EFDB-1EE9-4C51-9E15-2A1E86161B0B}" destId="{18207EFC-8A1E-4723-B222-7883AA228E46}" srcOrd="0" destOrd="0" presId="urn:microsoft.com/office/officeart/2008/layout/VerticalCurvedList"/>
    <dgm:cxn modelId="{F798674B-3134-49B5-8C95-AE1DF5FBDF4F}" type="presParOf" srcId="{E62A649F-5BD3-462A-A042-98C2CBC4063B}" destId="{92CBBEF8-0424-4821-9B3C-417563560C10}" srcOrd="3" destOrd="0" presId="urn:microsoft.com/office/officeart/2008/layout/VerticalCurvedList"/>
    <dgm:cxn modelId="{253D8BC2-5788-4CEE-B2CB-1DE44A404347}" type="presParOf" srcId="{E62A649F-5BD3-462A-A042-98C2CBC4063B}" destId="{76324D5F-3BD8-4FF4-B0E1-501AFFD7DFF8}" srcOrd="4" destOrd="0" presId="urn:microsoft.com/office/officeart/2008/layout/VerticalCurvedList"/>
    <dgm:cxn modelId="{BDB35821-F7BB-4326-AD4E-176387201DEB}" type="presParOf" srcId="{76324D5F-3BD8-4FF4-B0E1-501AFFD7DFF8}" destId="{DFB7B125-D3A2-4F62-805F-958858DB808E}" srcOrd="0" destOrd="0" presId="urn:microsoft.com/office/officeart/2008/layout/VerticalCurvedList"/>
    <dgm:cxn modelId="{D27545F6-0D2C-4777-A380-EE8C100A3A92}" type="presParOf" srcId="{E62A649F-5BD3-462A-A042-98C2CBC4063B}" destId="{DE900F80-CAA5-4088-A1FB-7C6BD6BE8A6F}" srcOrd="5" destOrd="0" presId="urn:microsoft.com/office/officeart/2008/layout/VerticalCurvedList"/>
    <dgm:cxn modelId="{0695B1A2-B54B-4D52-908B-98A634D79852}" type="presParOf" srcId="{E62A649F-5BD3-462A-A042-98C2CBC4063B}" destId="{340C0186-6781-40D7-AE8A-9894EEC868E1}" srcOrd="6" destOrd="0" presId="urn:microsoft.com/office/officeart/2008/layout/VerticalCurvedList"/>
    <dgm:cxn modelId="{E02F2A4F-2F91-4C2E-80AD-519AE3570EA9}" type="presParOf" srcId="{340C0186-6781-40D7-AE8A-9894EEC868E1}" destId="{1008759B-7088-4BB9-9A95-95F4469254B1}" srcOrd="0" destOrd="0" presId="urn:microsoft.com/office/officeart/2008/layout/VerticalCurvedList"/>
    <dgm:cxn modelId="{28A68BDF-10B4-47DD-9AED-600628DE4B3B}" type="presParOf" srcId="{E62A649F-5BD3-462A-A042-98C2CBC4063B}" destId="{A3E7B082-9FDA-48E6-A5D2-1447735B07DF}" srcOrd="7" destOrd="0" presId="urn:microsoft.com/office/officeart/2008/layout/VerticalCurvedList"/>
    <dgm:cxn modelId="{C5BA8751-D3B4-42ED-BE8C-0C5D350D9ED9}" type="presParOf" srcId="{E62A649F-5BD3-462A-A042-98C2CBC4063B}" destId="{08515A4E-C676-4384-87C3-771D35676218}" srcOrd="8" destOrd="0" presId="urn:microsoft.com/office/officeart/2008/layout/VerticalCurvedList"/>
    <dgm:cxn modelId="{BF6F9E2C-5849-4443-8B54-6C617AA146E9}" type="presParOf" srcId="{08515A4E-C676-4384-87C3-771D35676218}" destId="{2196D203-E55E-45C4-9DBA-B74940C6DB01}" srcOrd="0" destOrd="0" presId="urn:microsoft.com/office/officeart/2008/layout/VerticalCurvedList"/>
    <dgm:cxn modelId="{519E604E-8DF6-4D53-80CD-7B39361ADE94}" type="presParOf" srcId="{E62A649F-5BD3-462A-A042-98C2CBC4063B}" destId="{8A6CB1B6-D9D7-4E14-8EC2-381B54000348}" srcOrd="9" destOrd="0" presId="urn:microsoft.com/office/officeart/2008/layout/VerticalCurvedList"/>
    <dgm:cxn modelId="{E05B4BD4-0322-4782-91E6-AA7EF78EED46}" type="presParOf" srcId="{E62A649F-5BD3-462A-A042-98C2CBC4063B}" destId="{151FEE0F-B508-4826-8DC5-54166AEEA3C0}" srcOrd="10" destOrd="0" presId="urn:microsoft.com/office/officeart/2008/layout/VerticalCurvedList"/>
    <dgm:cxn modelId="{A8DCB250-2F07-4FC4-B595-14DA4ADC3F16}" type="presParOf" srcId="{151FEE0F-B508-4826-8DC5-54166AEEA3C0}" destId="{4216B3E7-BBE6-4ACA-9180-A57278DC578C}" srcOrd="0" destOrd="0" presId="urn:microsoft.com/office/officeart/2008/layout/VerticalCurvedList"/>
    <dgm:cxn modelId="{B11FA2C5-43EB-41A9-925A-9FA6F73E3971}" type="presParOf" srcId="{E62A649F-5BD3-462A-A042-98C2CBC4063B}" destId="{F33E87B4-4063-469B-A965-0BA2A5933F47}" srcOrd="11" destOrd="0" presId="urn:microsoft.com/office/officeart/2008/layout/VerticalCurvedList"/>
    <dgm:cxn modelId="{5BB4C314-D602-483F-A91F-A36A214DE9B2}" type="presParOf" srcId="{E62A649F-5BD3-462A-A042-98C2CBC4063B}" destId="{F286BD06-F05D-4CAB-9335-CB34D2072812}" srcOrd="12" destOrd="0" presId="urn:microsoft.com/office/officeart/2008/layout/VerticalCurvedList"/>
    <dgm:cxn modelId="{2879A11C-BC90-4B11-9049-BAF2A0C18DD8}" type="presParOf" srcId="{F286BD06-F05D-4CAB-9335-CB34D2072812}" destId="{2060EC8B-A749-40AB-834A-3060DD7382E4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C0683-49CE-4757-935F-0859E223B868}">
      <dsp:nvSpPr>
        <dsp:cNvPr id="0" name=""/>
        <dsp:cNvSpPr/>
      </dsp:nvSpPr>
      <dsp:spPr>
        <a:xfrm>
          <a:off x="548244" y="1054751"/>
          <a:ext cx="9772864" cy="923215"/>
        </a:xfrm>
        <a:prstGeom prst="rect">
          <a:avLst/>
        </a:prstGeom>
        <a:solidFill>
          <a:srgbClr val="0000FF"/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290513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Memberi pengiktirafan kepada PTJ yang mempunyai prestasi yang cemerlang dan sentiasa berusaha ke arah meningkatkan kualiti persekitaran tempat kerja dan  perkhidmatan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244" y="1054751"/>
        <a:ext cx="9772864" cy="923215"/>
      </dsp:txXfrm>
    </dsp:sp>
    <dsp:sp modelId="{60B7621A-7AC3-4FD1-BAAD-61BC7BD1661B}">
      <dsp:nvSpPr>
        <dsp:cNvPr id="0" name=""/>
        <dsp:cNvSpPr/>
      </dsp:nvSpPr>
      <dsp:spPr>
        <a:xfrm>
          <a:off x="548244" y="1977967"/>
          <a:ext cx="1303048" cy="217174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E8E3DB-F557-4BE2-92A3-3BD8E74A9C60}">
      <dsp:nvSpPr>
        <dsp:cNvPr id="0" name=""/>
        <dsp:cNvSpPr/>
      </dsp:nvSpPr>
      <dsp:spPr>
        <a:xfrm>
          <a:off x="1927303" y="1977967"/>
          <a:ext cx="1303048" cy="217174"/>
        </a:xfrm>
        <a:prstGeom prst="parallelogram">
          <a:avLst>
            <a:gd name="adj" fmla="val 140840"/>
          </a:avLst>
        </a:prstGeom>
        <a:solidFill>
          <a:schemeClr val="accent4">
            <a:hueOff val="519785"/>
            <a:satOff val="-2398"/>
            <a:lumOff val="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5434D5-BF69-47CA-8D2D-80429D1F91F6}">
      <dsp:nvSpPr>
        <dsp:cNvPr id="0" name=""/>
        <dsp:cNvSpPr/>
      </dsp:nvSpPr>
      <dsp:spPr>
        <a:xfrm>
          <a:off x="3306363" y="1977967"/>
          <a:ext cx="1303048" cy="217174"/>
        </a:xfrm>
        <a:prstGeom prst="parallelogram">
          <a:avLst>
            <a:gd name="adj" fmla="val 140840"/>
          </a:avLst>
        </a:prstGeom>
        <a:solidFill>
          <a:schemeClr val="accent4">
            <a:hueOff val="1039569"/>
            <a:satOff val="-4797"/>
            <a:lumOff val="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2EB6DD-A1C9-4957-A918-03B578887F85}">
      <dsp:nvSpPr>
        <dsp:cNvPr id="0" name=""/>
        <dsp:cNvSpPr/>
      </dsp:nvSpPr>
      <dsp:spPr>
        <a:xfrm>
          <a:off x="4685423" y="1977967"/>
          <a:ext cx="1303048" cy="217174"/>
        </a:xfrm>
        <a:prstGeom prst="parallelogram">
          <a:avLst>
            <a:gd name="adj" fmla="val 140840"/>
          </a:avLst>
        </a:prstGeom>
        <a:solidFill>
          <a:schemeClr val="accent4">
            <a:hueOff val="1559354"/>
            <a:satOff val="-7195"/>
            <a:lumOff val="2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027999-CB03-4632-8F6B-DDB7D58DF06C}">
      <dsp:nvSpPr>
        <dsp:cNvPr id="0" name=""/>
        <dsp:cNvSpPr/>
      </dsp:nvSpPr>
      <dsp:spPr>
        <a:xfrm>
          <a:off x="6064483" y="1977967"/>
          <a:ext cx="1303048" cy="217174"/>
        </a:xfrm>
        <a:prstGeom prst="parallelogram">
          <a:avLst>
            <a:gd name="adj" fmla="val 14084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8398CB-3898-4D2C-9F51-9CC10DD180D3}">
      <dsp:nvSpPr>
        <dsp:cNvPr id="0" name=""/>
        <dsp:cNvSpPr/>
      </dsp:nvSpPr>
      <dsp:spPr>
        <a:xfrm>
          <a:off x="7443543" y="1977967"/>
          <a:ext cx="1303048" cy="217174"/>
        </a:xfrm>
        <a:prstGeom prst="parallelogram">
          <a:avLst>
            <a:gd name="adj" fmla="val 14084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9D4767-D516-4D99-B05C-7878E9B038B1}">
      <dsp:nvSpPr>
        <dsp:cNvPr id="0" name=""/>
        <dsp:cNvSpPr/>
      </dsp:nvSpPr>
      <dsp:spPr>
        <a:xfrm>
          <a:off x="8822602" y="1977967"/>
          <a:ext cx="1303048" cy="217174"/>
        </a:xfrm>
        <a:prstGeom prst="parallelogram">
          <a:avLst>
            <a:gd name="adj" fmla="val 140840"/>
          </a:avLst>
        </a:prstGeom>
        <a:solidFill>
          <a:schemeClr val="accent4">
            <a:hueOff val="3118708"/>
            <a:satOff val="-14390"/>
            <a:lumOff val="5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DE41F6-0EF1-40CF-B286-93F22A323F8B}">
      <dsp:nvSpPr>
        <dsp:cNvPr id="0" name=""/>
        <dsp:cNvSpPr/>
      </dsp:nvSpPr>
      <dsp:spPr>
        <a:xfrm>
          <a:off x="548244" y="2307721"/>
          <a:ext cx="9772864" cy="902177"/>
        </a:xfrm>
        <a:prstGeom prst="rect">
          <a:avLst/>
        </a:prstGeom>
        <a:solidFill>
          <a:srgbClr val="0000FF"/>
        </a:solidFill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290513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Menggalak kerjasama dan membentuk budaya saling membantu secara berterusan dalam kalangan kakitangan bagi mewujudkan dan mengekalkan suasana tempat kerja yang bermaklumat, bersih, kemas, teratur dan mesra pelanggan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244" y="2307721"/>
        <a:ext cx="9772864" cy="902177"/>
      </dsp:txXfrm>
    </dsp:sp>
    <dsp:sp modelId="{96725079-CF39-4BC3-918F-3BB22C568F3B}">
      <dsp:nvSpPr>
        <dsp:cNvPr id="0" name=""/>
        <dsp:cNvSpPr/>
      </dsp:nvSpPr>
      <dsp:spPr>
        <a:xfrm>
          <a:off x="548244" y="3209898"/>
          <a:ext cx="1303048" cy="217174"/>
        </a:xfrm>
        <a:prstGeom prst="parallelogram">
          <a:avLst>
            <a:gd name="adj" fmla="val 140840"/>
          </a:avLst>
        </a:prstGeom>
        <a:solidFill>
          <a:schemeClr val="accent4">
            <a:hueOff val="3638492"/>
            <a:satOff val="-16789"/>
            <a:lumOff val="6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10359E-F38F-4658-837C-9A1353D04339}">
      <dsp:nvSpPr>
        <dsp:cNvPr id="0" name=""/>
        <dsp:cNvSpPr/>
      </dsp:nvSpPr>
      <dsp:spPr>
        <a:xfrm>
          <a:off x="1927303" y="3209898"/>
          <a:ext cx="1303048" cy="217174"/>
        </a:xfrm>
        <a:prstGeom prst="parallelogram">
          <a:avLst>
            <a:gd name="adj" fmla="val 14084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2AEBBA-E41C-4B0D-B10C-2624E69812D1}">
      <dsp:nvSpPr>
        <dsp:cNvPr id="0" name=""/>
        <dsp:cNvSpPr/>
      </dsp:nvSpPr>
      <dsp:spPr>
        <a:xfrm>
          <a:off x="3306363" y="3209898"/>
          <a:ext cx="1303048" cy="217174"/>
        </a:xfrm>
        <a:prstGeom prst="parallelogram">
          <a:avLst>
            <a:gd name="adj" fmla="val 140840"/>
          </a:avLst>
        </a:prstGeom>
        <a:solidFill>
          <a:schemeClr val="accent4">
            <a:hueOff val="4678061"/>
            <a:satOff val="-21586"/>
            <a:lumOff val="7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8AE123-91BF-4C6C-89AD-7A0EB8118165}">
      <dsp:nvSpPr>
        <dsp:cNvPr id="0" name=""/>
        <dsp:cNvSpPr/>
      </dsp:nvSpPr>
      <dsp:spPr>
        <a:xfrm>
          <a:off x="4685423" y="3209898"/>
          <a:ext cx="1303048" cy="217174"/>
        </a:xfrm>
        <a:prstGeom prst="parallelogram">
          <a:avLst>
            <a:gd name="adj" fmla="val 14084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C75A4A-6F61-4D88-A65E-F339F3041DDC}">
      <dsp:nvSpPr>
        <dsp:cNvPr id="0" name=""/>
        <dsp:cNvSpPr/>
      </dsp:nvSpPr>
      <dsp:spPr>
        <a:xfrm>
          <a:off x="6064483" y="3209898"/>
          <a:ext cx="1303048" cy="217174"/>
        </a:xfrm>
        <a:prstGeom prst="parallelogram">
          <a:avLst>
            <a:gd name="adj" fmla="val 140840"/>
          </a:avLst>
        </a:prstGeom>
        <a:solidFill>
          <a:schemeClr val="accent4">
            <a:hueOff val="5717631"/>
            <a:satOff val="-26382"/>
            <a:lumOff val="9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DCF31D-7C92-4603-A318-B16C21AD1484}">
      <dsp:nvSpPr>
        <dsp:cNvPr id="0" name=""/>
        <dsp:cNvSpPr/>
      </dsp:nvSpPr>
      <dsp:spPr>
        <a:xfrm>
          <a:off x="7443543" y="3209898"/>
          <a:ext cx="1303048" cy="217174"/>
        </a:xfrm>
        <a:prstGeom prst="parallelogram">
          <a:avLst>
            <a:gd name="adj" fmla="val 14084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55AD52-379E-47BE-8F2C-179E12F2C42A}">
      <dsp:nvSpPr>
        <dsp:cNvPr id="0" name=""/>
        <dsp:cNvSpPr/>
      </dsp:nvSpPr>
      <dsp:spPr>
        <a:xfrm>
          <a:off x="8822602" y="3209898"/>
          <a:ext cx="1303048" cy="217174"/>
        </a:xfrm>
        <a:prstGeom prst="parallelogram">
          <a:avLst>
            <a:gd name="adj" fmla="val 140840"/>
          </a:avLst>
        </a:prstGeom>
        <a:solidFill>
          <a:schemeClr val="accent4">
            <a:hueOff val="6757200"/>
            <a:satOff val="-31179"/>
            <a:lumOff val="114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87B733-402B-48BD-B1FE-14D259B75AC0}">
      <dsp:nvSpPr>
        <dsp:cNvPr id="0" name=""/>
        <dsp:cNvSpPr/>
      </dsp:nvSpPr>
      <dsp:spPr>
        <a:xfrm>
          <a:off x="548244" y="3539652"/>
          <a:ext cx="9772864" cy="822866"/>
        </a:xfrm>
        <a:prstGeom prst="rect">
          <a:avLst/>
        </a:prstGeom>
        <a:solidFill>
          <a:srgbClr val="0000FF"/>
        </a:solidFill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23495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Menggalakkan persaingan yang sihat di antara PTJ di UPM ke arah penambahbaikan yang berterusan dalam amalan pengurusan kualiti tempat kerja dan urus tadbir yang baik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244" y="3539652"/>
        <a:ext cx="9772864" cy="822866"/>
      </dsp:txXfrm>
    </dsp:sp>
    <dsp:sp modelId="{D6209E72-E006-47F5-8250-3CF788081671}">
      <dsp:nvSpPr>
        <dsp:cNvPr id="0" name=""/>
        <dsp:cNvSpPr/>
      </dsp:nvSpPr>
      <dsp:spPr>
        <a:xfrm>
          <a:off x="548244" y="4362518"/>
          <a:ext cx="1303048" cy="217174"/>
        </a:xfrm>
        <a:prstGeom prst="parallelogram">
          <a:avLst>
            <a:gd name="adj" fmla="val 140840"/>
          </a:avLst>
        </a:prstGeom>
        <a:solidFill>
          <a:schemeClr val="accent4">
            <a:hueOff val="7276984"/>
            <a:satOff val="-33578"/>
            <a:lumOff val="12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C2EC4E-3F70-487B-9F93-53A7863896C8}">
      <dsp:nvSpPr>
        <dsp:cNvPr id="0" name=""/>
        <dsp:cNvSpPr/>
      </dsp:nvSpPr>
      <dsp:spPr>
        <a:xfrm>
          <a:off x="1927303" y="4362518"/>
          <a:ext cx="1303048" cy="217174"/>
        </a:xfrm>
        <a:prstGeom prst="parallelogram">
          <a:avLst>
            <a:gd name="adj" fmla="val 14084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F0FA92-9363-4019-80DE-0279EE188D8E}">
      <dsp:nvSpPr>
        <dsp:cNvPr id="0" name=""/>
        <dsp:cNvSpPr/>
      </dsp:nvSpPr>
      <dsp:spPr>
        <a:xfrm>
          <a:off x="3306363" y="4362518"/>
          <a:ext cx="1303048" cy="217174"/>
        </a:xfrm>
        <a:prstGeom prst="parallelogram">
          <a:avLst>
            <a:gd name="adj" fmla="val 14084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B0058E-559B-4803-984C-4DC4EB295C8B}">
      <dsp:nvSpPr>
        <dsp:cNvPr id="0" name=""/>
        <dsp:cNvSpPr/>
      </dsp:nvSpPr>
      <dsp:spPr>
        <a:xfrm>
          <a:off x="4685423" y="4362518"/>
          <a:ext cx="1303048" cy="217174"/>
        </a:xfrm>
        <a:prstGeom prst="parallelogram">
          <a:avLst>
            <a:gd name="adj" fmla="val 140840"/>
          </a:avLst>
        </a:prstGeom>
        <a:solidFill>
          <a:schemeClr val="accent4">
            <a:hueOff val="8836339"/>
            <a:satOff val="-40773"/>
            <a:lumOff val="150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3E6EF3-FA9F-406E-8712-35F2F8D07551}">
      <dsp:nvSpPr>
        <dsp:cNvPr id="0" name=""/>
        <dsp:cNvSpPr/>
      </dsp:nvSpPr>
      <dsp:spPr>
        <a:xfrm>
          <a:off x="6064483" y="4362518"/>
          <a:ext cx="1303048" cy="217174"/>
        </a:xfrm>
        <a:prstGeom prst="parallelogram">
          <a:avLst>
            <a:gd name="adj" fmla="val 140840"/>
          </a:avLst>
        </a:prstGeom>
        <a:solidFill>
          <a:schemeClr val="accent4">
            <a:hueOff val="9356123"/>
            <a:satOff val="-43171"/>
            <a:lumOff val="15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4689FA-E67B-48C4-8147-DEBE7E0C1632}">
      <dsp:nvSpPr>
        <dsp:cNvPr id="0" name=""/>
        <dsp:cNvSpPr/>
      </dsp:nvSpPr>
      <dsp:spPr>
        <a:xfrm>
          <a:off x="7443543" y="4362518"/>
          <a:ext cx="1303048" cy="217174"/>
        </a:xfrm>
        <a:prstGeom prst="parallelogram">
          <a:avLst>
            <a:gd name="adj" fmla="val 140840"/>
          </a:avLst>
        </a:prstGeom>
        <a:solidFill>
          <a:schemeClr val="accent4">
            <a:hueOff val="9875907"/>
            <a:satOff val="-45570"/>
            <a:lumOff val="16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8F7441-A8BA-43B8-94AF-5C39135289D0}">
      <dsp:nvSpPr>
        <dsp:cNvPr id="0" name=""/>
        <dsp:cNvSpPr/>
      </dsp:nvSpPr>
      <dsp:spPr>
        <a:xfrm>
          <a:off x="8822602" y="4362518"/>
          <a:ext cx="1303048" cy="217174"/>
        </a:xfrm>
        <a:prstGeom prst="parallelogram">
          <a:avLst>
            <a:gd name="adj" fmla="val 14084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56615-A54E-4165-A34C-621F4C622478}">
      <dsp:nvSpPr>
        <dsp:cNvPr id="0" name=""/>
        <dsp:cNvSpPr/>
      </dsp:nvSpPr>
      <dsp:spPr>
        <a:xfrm>
          <a:off x="-4027013" y="-618159"/>
          <a:ext cx="4798877" cy="4798877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215EB-90E2-4253-A5F5-B1D0A654031C}">
      <dsp:nvSpPr>
        <dsp:cNvPr id="0" name=""/>
        <dsp:cNvSpPr/>
      </dsp:nvSpPr>
      <dsp:spPr>
        <a:xfrm>
          <a:off x="496379" y="356255"/>
          <a:ext cx="5526338" cy="712511"/>
        </a:xfrm>
        <a:prstGeom prst="rect">
          <a:avLst/>
        </a:prstGeom>
        <a:solidFill>
          <a:srgbClr val="0000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555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1800" b="1" kern="1200" dirty="0">
              <a:latin typeface="Arial" panose="020B0604020202020204" pitchFamily="34" charset="0"/>
              <a:cs typeface="Arial" panose="020B0604020202020204" pitchFamily="34" charset="0"/>
            </a:rPr>
            <a:t>Usaha-usaha Ke Arah 5S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6379" y="356255"/>
        <a:ext cx="5526338" cy="712511"/>
      </dsp:txXfrm>
    </dsp:sp>
    <dsp:sp modelId="{18207EFC-8A1E-4723-B222-7883AA228E46}">
      <dsp:nvSpPr>
        <dsp:cNvPr id="0" name=""/>
        <dsp:cNvSpPr/>
      </dsp:nvSpPr>
      <dsp:spPr>
        <a:xfrm>
          <a:off x="51059" y="267191"/>
          <a:ext cx="890639" cy="890639"/>
        </a:xfrm>
        <a:prstGeom prst="ellipse">
          <a:avLst/>
        </a:prstGeom>
        <a:solidFill>
          <a:schemeClr val="bg1">
            <a:lumMod val="8500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CBBEF8-0424-4821-9B3C-417563560C10}">
      <dsp:nvSpPr>
        <dsp:cNvPr id="0" name=""/>
        <dsp:cNvSpPr/>
      </dsp:nvSpPr>
      <dsp:spPr>
        <a:xfrm>
          <a:off x="755377" y="1425023"/>
          <a:ext cx="5267340" cy="712511"/>
        </a:xfrm>
        <a:prstGeom prst="rect">
          <a:avLst/>
        </a:prstGeom>
        <a:solidFill>
          <a:srgbClr val="0000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555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1800" b="1" kern="1200">
              <a:latin typeface="Arial" panose="020B0604020202020204" pitchFamily="34" charset="0"/>
              <a:cs typeface="Arial" panose="020B0604020202020204" pitchFamily="34" charset="0"/>
            </a:rPr>
            <a:t>Ruang Tempat Kerja (Pejabat)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5377" y="1425023"/>
        <a:ext cx="5267340" cy="712511"/>
      </dsp:txXfrm>
    </dsp:sp>
    <dsp:sp modelId="{DFB7B125-D3A2-4F62-805F-958858DB808E}">
      <dsp:nvSpPr>
        <dsp:cNvPr id="0" name=""/>
        <dsp:cNvSpPr/>
      </dsp:nvSpPr>
      <dsp:spPr>
        <a:xfrm>
          <a:off x="310057" y="1335959"/>
          <a:ext cx="890639" cy="890639"/>
        </a:xfrm>
        <a:prstGeom prst="ellipse">
          <a:avLst/>
        </a:prstGeom>
        <a:solidFill>
          <a:schemeClr val="bg1">
            <a:lumMod val="8500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900F80-CAA5-4088-A1FB-7C6BD6BE8A6F}">
      <dsp:nvSpPr>
        <dsp:cNvPr id="0" name=""/>
        <dsp:cNvSpPr/>
      </dsp:nvSpPr>
      <dsp:spPr>
        <a:xfrm>
          <a:off x="496379" y="2493790"/>
          <a:ext cx="5526338" cy="712511"/>
        </a:xfrm>
        <a:prstGeom prst="rect">
          <a:avLst/>
        </a:prstGeom>
        <a:solidFill>
          <a:srgbClr val="0000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5556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1800" b="1" kern="1200" dirty="0">
              <a:latin typeface="Arial" panose="020B0604020202020204" pitchFamily="34" charset="0"/>
              <a:cs typeface="Arial" panose="020B0604020202020204" pitchFamily="34" charset="0"/>
            </a:rPr>
            <a:t>Persekitaran Tempat Kerja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6379" y="2493790"/>
        <a:ext cx="5526338" cy="712511"/>
      </dsp:txXfrm>
    </dsp:sp>
    <dsp:sp modelId="{1008759B-7088-4BB9-9A95-95F4469254B1}">
      <dsp:nvSpPr>
        <dsp:cNvPr id="0" name=""/>
        <dsp:cNvSpPr/>
      </dsp:nvSpPr>
      <dsp:spPr>
        <a:xfrm>
          <a:off x="51059" y="2404726"/>
          <a:ext cx="890639" cy="890639"/>
        </a:xfrm>
        <a:prstGeom prst="ellipse">
          <a:avLst/>
        </a:prstGeom>
        <a:solidFill>
          <a:schemeClr val="bg1">
            <a:lumMod val="8500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A56615-A54E-4165-A34C-621F4C622478}">
      <dsp:nvSpPr>
        <dsp:cNvPr id="0" name=""/>
        <dsp:cNvSpPr/>
      </dsp:nvSpPr>
      <dsp:spPr>
        <a:xfrm>
          <a:off x="-4027013" y="-618159"/>
          <a:ext cx="4798877" cy="4798877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215EB-90E2-4253-A5F5-B1D0A654031C}">
      <dsp:nvSpPr>
        <dsp:cNvPr id="0" name=""/>
        <dsp:cNvSpPr/>
      </dsp:nvSpPr>
      <dsp:spPr>
        <a:xfrm>
          <a:off x="288682" y="187604"/>
          <a:ext cx="7227984" cy="375066"/>
        </a:xfrm>
        <a:prstGeom prst="rect">
          <a:avLst/>
        </a:prstGeom>
        <a:solidFill>
          <a:srgbClr val="0000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770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Keperluan Utama Pelaksanaan 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682" y="187604"/>
        <a:ext cx="7227984" cy="375066"/>
      </dsp:txXfrm>
    </dsp:sp>
    <dsp:sp modelId="{18207EFC-8A1E-4723-B222-7883AA228E46}">
      <dsp:nvSpPr>
        <dsp:cNvPr id="0" name=""/>
        <dsp:cNvSpPr/>
      </dsp:nvSpPr>
      <dsp:spPr>
        <a:xfrm>
          <a:off x="54266" y="140721"/>
          <a:ext cx="468832" cy="468832"/>
        </a:xfrm>
        <a:prstGeom prst="ellipse">
          <a:avLst/>
        </a:prstGeom>
        <a:solidFill>
          <a:schemeClr val="bg1">
            <a:lumMod val="8500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CBBEF8-0424-4821-9B3C-417563560C10}">
      <dsp:nvSpPr>
        <dsp:cNvPr id="0" name=""/>
        <dsp:cNvSpPr/>
      </dsp:nvSpPr>
      <dsp:spPr>
        <a:xfrm>
          <a:off x="597199" y="750132"/>
          <a:ext cx="6919467" cy="375066"/>
        </a:xfrm>
        <a:prstGeom prst="rect">
          <a:avLst/>
        </a:prstGeom>
        <a:solidFill>
          <a:srgbClr val="0000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770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Ruang Tempat Kerja/Pejabat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7199" y="750132"/>
        <a:ext cx="6919467" cy="375066"/>
      </dsp:txXfrm>
    </dsp:sp>
    <dsp:sp modelId="{DFB7B125-D3A2-4F62-805F-958858DB808E}">
      <dsp:nvSpPr>
        <dsp:cNvPr id="0" name=""/>
        <dsp:cNvSpPr/>
      </dsp:nvSpPr>
      <dsp:spPr>
        <a:xfrm>
          <a:off x="362783" y="703248"/>
          <a:ext cx="468832" cy="468832"/>
        </a:xfrm>
        <a:prstGeom prst="ellipse">
          <a:avLst/>
        </a:prstGeom>
        <a:solidFill>
          <a:schemeClr val="bg1">
            <a:lumMod val="8500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900F80-CAA5-4088-A1FB-7C6BD6BE8A6F}">
      <dsp:nvSpPr>
        <dsp:cNvPr id="0" name=""/>
        <dsp:cNvSpPr/>
      </dsp:nvSpPr>
      <dsp:spPr>
        <a:xfrm>
          <a:off x="738277" y="1312660"/>
          <a:ext cx="6778389" cy="375066"/>
        </a:xfrm>
        <a:prstGeom prst="rect">
          <a:avLst/>
        </a:prstGeom>
        <a:solidFill>
          <a:srgbClr val="0000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770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Tempat Umum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8277" y="1312660"/>
        <a:ext cx="6778389" cy="375066"/>
      </dsp:txXfrm>
    </dsp:sp>
    <dsp:sp modelId="{1008759B-7088-4BB9-9A95-95F4469254B1}">
      <dsp:nvSpPr>
        <dsp:cNvPr id="0" name=""/>
        <dsp:cNvSpPr/>
      </dsp:nvSpPr>
      <dsp:spPr>
        <a:xfrm>
          <a:off x="503860" y="1265776"/>
          <a:ext cx="468832" cy="468832"/>
        </a:xfrm>
        <a:prstGeom prst="ellipse">
          <a:avLst/>
        </a:prstGeom>
        <a:solidFill>
          <a:schemeClr val="bg1">
            <a:lumMod val="8500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E7B082-9FDA-48E6-A5D2-1447735B07DF}">
      <dsp:nvSpPr>
        <dsp:cNvPr id="0" name=""/>
        <dsp:cNvSpPr/>
      </dsp:nvSpPr>
      <dsp:spPr>
        <a:xfrm>
          <a:off x="738277" y="1874831"/>
          <a:ext cx="6778389" cy="375066"/>
        </a:xfrm>
        <a:prstGeom prst="rect">
          <a:avLst/>
        </a:prstGeom>
        <a:solidFill>
          <a:srgbClr val="0000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770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Keselamatan Persekitaran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8277" y="1874831"/>
        <a:ext cx="6778389" cy="375066"/>
      </dsp:txXfrm>
    </dsp:sp>
    <dsp:sp modelId="{2196D203-E55E-45C4-9DBA-B74940C6DB01}">
      <dsp:nvSpPr>
        <dsp:cNvPr id="0" name=""/>
        <dsp:cNvSpPr/>
      </dsp:nvSpPr>
      <dsp:spPr>
        <a:xfrm>
          <a:off x="503860" y="1827948"/>
          <a:ext cx="468832" cy="468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6CB1B6-D9D7-4E14-8EC2-381B54000348}">
      <dsp:nvSpPr>
        <dsp:cNvPr id="0" name=""/>
        <dsp:cNvSpPr/>
      </dsp:nvSpPr>
      <dsp:spPr>
        <a:xfrm>
          <a:off x="597199" y="2437359"/>
          <a:ext cx="6919467" cy="375066"/>
        </a:xfrm>
        <a:prstGeom prst="rect">
          <a:avLst/>
        </a:prstGeom>
        <a:solidFill>
          <a:srgbClr val="0000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770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Kawasan Persekitaran Jabatan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7199" y="2437359"/>
        <a:ext cx="6919467" cy="375066"/>
      </dsp:txXfrm>
    </dsp:sp>
    <dsp:sp modelId="{4216B3E7-BBE6-4ACA-9180-A57278DC578C}">
      <dsp:nvSpPr>
        <dsp:cNvPr id="0" name=""/>
        <dsp:cNvSpPr/>
      </dsp:nvSpPr>
      <dsp:spPr>
        <a:xfrm>
          <a:off x="362783" y="2390476"/>
          <a:ext cx="468832" cy="468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3E87B4-4063-469B-A965-0BA2A5933F47}">
      <dsp:nvSpPr>
        <dsp:cNvPr id="0" name=""/>
        <dsp:cNvSpPr/>
      </dsp:nvSpPr>
      <dsp:spPr>
        <a:xfrm>
          <a:off x="288682" y="2999887"/>
          <a:ext cx="7227984" cy="375066"/>
        </a:xfrm>
        <a:prstGeom prst="rect">
          <a:avLst/>
        </a:prstGeom>
        <a:solidFill>
          <a:srgbClr val="0000FF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770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18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Tempat-tempat Khusus (Sesuai Mengikut Keperluan Agensi)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682" y="2999887"/>
        <a:ext cx="7227984" cy="375066"/>
      </dsp:txXfrm>
    </dsp:sp>
    <dsp:sp modelId="{2060EC8B-A749-40AB-834A-3060DD7382E4}">
      <dsp:nvSpPr>
        <dsp:cNvPr id="0" name=""/>
        <dsp:cNvSpPr/>
      </dsp:nvSpPr>
      <dsp:spPr>
        <a:xfrm>
          <a:off x="54266" y="2953004"/>
          <a:ext cx="468832" cy="4688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AAA572-B642-476E-9F0A-C6F3197FB1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200" cy="497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E894D-B464-499A-A7F0-D42A48716F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946" y="1"/>
            <a:ext cx="2945199" cy="497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85B9C-4A3C-4B34-AE33-29CE48B18F2D}" type="datetimeFigureOut">
              <a:rPr lang="en-US" smtClean="0"/>
              <a:t>4/26/2018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52C8B-9E23-4490-8FEA-6F724579608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952"/>
            <a:ext cx="2945200" cy="4976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4F0A93-4EC0-45CC-9E7E-D82CA08C4B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946" y="9428952"/>
            <a:ext cx="2945199" cy="4976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5EE1D-45AB-4902-90F5-B7FEBAF52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54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8183ACD8-4B69-4F60-AEFC-BC550C6355F6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159B72B-A351-4AD6-8BEE-94FAEE9569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9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75ED2-1001-40C8-BCB3-A15830F45ECA}" type="slidenum">
              <a:rPr lang="fr-FR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4746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MY" smtClean="0"/>
              <a:pPr/>
              <a:t>3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19837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MY" smtClean="0"/>
              <a:pPr/>
              <a:t>4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59532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DEDC2-AF42-49E4-A3A5-5ECDE9DA673B}" type="slidenum">
              <a:rPr lang="fr-FR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917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DEDC2-AF42-49E4-A3A5-5ECDE9DA673B}" type="slidenum">
              <a:rPr lang="fr-FR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670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011506-822D-4911-B287-2115308C8A60}" type="slidenum">
              <a:rPr lang="fr-FR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532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23973-53F8-465D-A0FA-1FB1CD8C59F7}" type="slidenum">
              <a:rPr lang="fr-FR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776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E23973-53F8-465D-A0FA-1FB1CD8C59F7}" type="slidenum">
              <a:rPr lang="fr-FR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339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9B72B-A351-4AD6-8BEE-94FAEE95696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0282-5FC9-4291-B837-790EB9A934B6}" type="datetimeFigureOut">
              <a:rPr lang="en-MY" smtClean="0"/>
              <a:pPr/>
              <a:t>26/4/2018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5C32-E481-4BFD-B8EB-2C118FBF567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969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0282-5FC9-4291-B837-790EB9A934B6}" type="datetimeFigureOut">
              <a:rPr lang="en-MY" smtClean="0"/>
              <a:pPr/>
              <a:t>26/4/2018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5C32-E481-4BFD-B8EB-2C118FBF567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6469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0282-5FC9-4291-B837-790EB9A934B6}" type="datetimeFigureOut">
              <a:rPr lang="en-MY" smtClean="0"/>
              <a:pPr/>
              <a:t>26/4/2018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5C32-E481-4BFD-B8EB-2C118FBF567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63515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66401" y="5837237"/>
            <a:ext cx="1263857" cy="94315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148477"/>
            <a:ext cx="2844800" cy="365125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fld id="{A7406914-E4BC-49FF-B84F-59580030A5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0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0282-5FC9-4291-B837-790EB9A934B6}" type="datetimeFigureOut">
              <a:rPr lang="en-MY" smtClean="0"/>
              <a:pPr/>
              <a:t>26/4/2018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5C32-E481-4BFD-B8EB-2C118FBF567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5720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0282-5FC9-4291-B837-790EB9A934B6}" type="datetimeFigureOut">
              <a:rPr lang="en-MY" smtClean="0"/>
              <a:pPr/>
              <a:t>26/4/2018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5C32-E481-4BFD-B8EB-2C118FBF567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4007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0282-5FC9-4291-B837-790EB9A934B6}" type="datetimeFigureOut">
              <a:rPr lang="en-MY" smtClean="0"/>
              <a:pPr/>
              <a:t>26/4/2018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5C32-E481-4BFD-B8EB-2C118FBF567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5414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0282-5FC9-4291-B837-790EB9A934B6}" type="datetimeFigureOut">
              <a:rPr lang="en-MY" smtClean="0"/>
              <a:pPr/>
              <a:t>26/4/2018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5C32-E481-4BFD-B8EB-2C118FBF567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681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0282-5FC9-4291-B837-790EB9A934B6}" type="datetimeFigureOut">
              <a:rPr lang="en-MY" smtClean="0"/>
              <a:pPr/>
              <a:t>26/4/2018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5C32-E481-4BFD-B8EB-2C118FBF567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7559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0282-5FC9-4291-B837-790EB9A934B6}" type="datetimeFigureOut">
              <a:rPr lang="en-MY" smtClean="0"/>
              <a:pPr/>
              <a:t>26/4/2018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5C32-E481-4BFD-B8EB-2C118FBF567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611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0282-5FC9-4291-B837-790EB9A934B6}" type="datetimeFigureOut">
              <a:rPr lang="en-MY" smtClean="0"/>
              <a:pPr/>
              <a:t>26/4/2018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5C32-E481-4BFD-B8EB-2C118FBF567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25100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A0282-5FC9-4291-B837-790EB9A934B6}" type="datetimeFigureOut">
              <a:rPr lang="en-MY" smtClean="0"/>
              <a:pPr/>
              <a:t>26/4/2018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C5C32-E481-4BFD-B8EB-2C118FBF567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668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0282-5FC9-4291-B837-790EB9A934B6}" type="datetimeFigureOut">
              <a:rPr lang="en-MY" smtClean="0"/>
              <a:pPr/>
              <a:t>26/4/2018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C5C32-E481-4BFD-B8EB-2C118FBF567D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8929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5.png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5.png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745" y="3439203"/>
            <a:ext cx="11762508" cy="210494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  <a:t> </a:t>
            </a:r>
            <a:b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</a:br>
            <a:b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Arial" pitchFamily="34" charset="0"/>
              </a:rPr>
            </a:br>
            <a:endParaRPr lang="en-US" sz="2700" b="1" dirty="0"/>
          </a:p>
        </p:txBody>
      </p:sp>
      <p:pic>
        <p:nvPicPr>
          <p:cNvPr id="6" name="Picture 4" descr="Cover-UPM-Template_Option-1B.jpg">
            <a:extLst>
              <a:ext uri="{FF2B5EF4-FFF2-40B4-BE49-F238E27FC236}">
                <a16:creationId xmlns:a16="http://schemas.microsoft.com/office/drawing/2014/main" id="{8F0D944E-F9B5-4559-827D-EB751C153E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" r="526" b="69372"/>
          <a:stretch/>
        </p:blipFill>
        <p:spPr bwMode="auto">
          <a:xfrm>
            <a:off x="1" y="29727"/>
            <a:ext cx="12191998" cy="251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over-UPM-Template_Option-1B.jpg">
            <a:extLst>
              <a:ext uri="{FF2B5EF4-FFF2-40B4-BE49-F238E27FC236}">
                <a16:creationId xmlns:a16="http://schemas.microsoft.com/office/drawing/2014/main" id="{C2B55EE0-5C5B-475E-A8C0-C3798AA729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94733"/>
          <a:stretch/>
        </p:blipFill>
        <p:spPr>
          <a:xfrm>
            <a:off x="0" y="6435133"/>
            <a:ext cx="12191999" cy="3514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30AFEAE-FD86-421C-ADD7-29AAF98474F5}"/>
              </a:ext>
            </a:extLst>
          </p:cNvPr>
          <p:cNvSpPr txBox="1">
            <a:spLocks/>
          </p:cNvSpPr>
          <p:nvPr/>
        </p:nvSpPr>
        <p:spPr>
          <a:xfrm>
            <a:off x="1846118" y="2548221"/>
            <a:ext cx="89154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atin typeface="Adobe Hebrew"/>
              </a:rPr>
              <a:t>ANUGERAH PENARAFAN BINTANG PENGURUSAN PENTADBIRAN: SUB-KOMPONEN PELAKSANAAN KUALITI PERSEKITARAN TEMPAT KERJA</a:t>
            </a:r>
            <a:br>
              <a:rPr lang="en-US" sz="3200" b="1" dirty="0">
                <a:latin typeface="Adobe Hebrew"/>
              </a:rPr>
            </a:br>
            <a:r>
              <a:rPr lang="en-US" sz="3200" b="1" dirty="0">
                <a:latin typeface="Adobe Hebrew"/>
              </a:rPr>
              <a:t>(AMALAN 5S/EKSA)</a:t>
            </a:r>
            <a:br>
              <a:rPr lang="en-US" sz="3200" b="1" dirty="0">
                <a:latin typeface="Adobe Hebrew"/>
              </a:rPr>
            </a:br>
            <a:r>
              <a:rPr lang="en-US" sz="3200" b="1" dirty="0">
                <a:latin typeface="Adobe Hebrew"/>
              </a:rPr>
              <a:t>&amp; </a:t>
            </a:r>
            <a:br>
              <a:rPr lang="en-US" sz="3200" b="1" dirty="0">
                <a:latin typeface="Adobe Hebrew"/>
              </a:rPr>
            </a:br>
            <a:r>
              <a:rPr lang="en-US" sz="3200" b="1" dirty="0">
                <a:latin typeface="Adobe Hebrew"/>
              </a:rPr>
              <a:t>ANUGERAH KUALITI PERSEKITARAN TEMPAT KERJA</a:t>
            </a:r>
            <a:br>
              <a:rPr lang="en-US" sz="3200" b="1" dirty="0">
                <a:latin typeface="Adobe Hebrew"/>
              </a:rPr>
            </a:br>
            <a:br>
              <a:rPr lang="en-US" sz="3200" b="1" dirty="0">
                <a:latin typeface="Adobe Hebrew"/>
              </a:rPr>
            </a:br>
            <a:r>
              <a:rPr lang="en-US" sz="3200" b="1" dirty="0">
                <a:latin typeface="Adobe Hebrew"/>
              </a:rPr>
              <a:t>PENERAJU: Pusat </a:t>
            </a:r>
            <a:r>
              <a:rPr lang="en-US" sz="3200" b="1" dirty="0" err="1">
                <a:latin typeface="Adobe Hebrew"/>
              </a:rPr>
              <a:t>Jaminan</a:t>
            </a:r>
            <a:r>
              <a:rPr lang="en-US" sz="3200" b="1" dirty="0">
                <a:latin typeface="Adobe Hebrew"/>
              </a:rPr>
              <a:t> </a:t>
            </a:r>
            <a:r>
              <a:rPr lang="en-US" sz="3200" b="1" dirty="0" err="1">
                <a:latin typeface="Adobe Hebrew"/>
              </a:rPr>
              <a:t>Kualiti</a:t>
            </a:r>
            <a:r>
              <a:rPr lang="en-US" sz="3200" b="1" dirty="0">
                <a:latin typeface="Adobe Hebrew"/>
              </a:rPr>
              <a:t> (CQA)</a:t>
            </a:r>
          </a:p>
        </p:txBody>
      </p:sp>
    </p:spTree>
    <p:extLst>
      <p:ext uri="{BB962C8B-B14F-4D97-AF65-F5344CB8AC3E}">
        <p14:creationId xmlns:p14="http://schemas.microsoft.com/office/powerpoint/2010/main" val="1114655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622" y="6266767"/>
            <a:ext cx="7315200" cy="437606"/>
          </a:xfrm>
          <a:prstGeom prst="rect">
            <a:avLst/>
          </a:prstGeom>
        </p:spPr>
      </p:pic>
      <p:pic>
        <p:nvPicPr>
          <p:cNvPr id="7" name="Picture 51">
            <a:extLst>
              <a:ext uri="{FF2B5EF4-FFF2-40B4-BE49-F238E27FC236}">
                <a16:creationId xmlns:a16="http://schemas.microsoft.com/office/drawing/2014/main" id="{E28110A3-0775-4A74-864D-4D899AD62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2" y="202487"/>
            <a:ext cx="1482297" cy="6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BBD358-558C-4E72-BB3D-CEE699783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1115" y="193399"/>
            <a:ext cx="728405" cy="1126186"/>
          </a:xfrm>
          <a:prstGeom prst="rect">
            <a:avLst/>
          </a:prstGeom>
        </p:spPr>
      </p:pic>
      <p:sp>
        <p:nvSpPr>
          <p:cNvPr id="9" name="Round Diagonal Corner Rectangle 26">
            <a:extLst>
              <a:ext uri="{FF2B5EF4-FFF2-40B4-BE49-F238E27FC236}">
                <a16:creationId xmlns:a16="http://schemas.microsoft.com/office/drawing/2014/main" id="{7A72B86A-037E-4333-9C2D-A4E6EBFC1168}"/>
              </a:ext>
            </a:extLst>
          </p:cNvPr>
          <p:cNvSpPr/>
          <p:nvPr/>
        </p:nvSpPr>
        <p:spPr bwMode="auto">
          <a:xfrm>
            <a:off x="3554569" y="955758"/>
            <a:ext cx="4417453" cy="530900"/>
          </a:xfrm>
          <a:prstGeom prst="round2DiagRect">
            <a:avLst>
              <a:gd name="adj1" fmla="val 0"/>
              <a:gd name="adj2" fmla="val 32961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ms-MY" sz="2800" b="1" dirty="0">
                <a:solidFill>
                  <a:srgbClr val="FFFF00"/>
                </a:solidFill>
              </a:rPr>
              <a:t>    HADIAH PERTANDINGAN</a:t>
            </a:r>
            <a:endParaRPr lang="en-US" sz="2400" b="1" dirty="0"/>
          </a:p>
        </p:txBody>
      </p:sp>
      <p:sp>
        <p:nvSpPr>
          <p:cNvPr id="10" name="Round Diagonal Corner Rectangle 26">
            <a:extLst>
              <a:ext uri="{FF2B5EF4-FFF2-40B4-BE49-F238E27FC236}">
                <a16:creationId xmlns:a16="http://schemas.microsoft.com/office/drawing/2014/main" id="{7964CF6A-3022-41ED-A958-5F617B69DBEA}"/>
              </a:ext>
            </a:extLst>
          </p:cNvPr>
          <p:cNvSpPr/>
          <p:nvPr/>
        </p:nvSpPr>
        <p:spPr bwMode="auto">
          <a:xfrm>
            <a:off x="644322" y="1820992"/>
            <a:ext cx="10960995" cy="1516856"/>
          </a:xfrm>
          <a:prstGeom prst="round2DiagRect">
            <a:avLst>
              <a:gd name="adj1" fmla="val 0"/>
              <a:gd name="adj2" fmla="val 32961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>
            <a:spAutoFit/>
          </a:bodyPr>
          <a:lstStyle/>
          <a:p>
            <a:r>
              <a:rPr lang="ms-MY" sz="2400" b="1" dirty="0">
                <a:solidFill>
                  <a:schemeClr val="bg1"/>
                </a:solidFill>
              </a:rPr>
              <a:t>Hadiah akan disediakan bagi </a:t>
            </a:r>
            <a:r>
              <a:rPr lang="ms-MY" sz="2800" b="1" u="sng" dirty="0">
                <a:solidFill>
                  <a:schemeClr val="bg1"/>
                </a:solidFill>
              </a:rPr>
              <a:t>pemenang tempat pertama, kedua dan ketiga bagi setiap kategori </a:t>
            </a:r>
            <a:r>
              <a:rPr lang="ms-MY" sz="2400" b="1" dirty="0">
                <a:solidFill>
                  <a:schemeClr val="bg1"/>
                </a:solidFill>
              </a:rPr>
              <a:t>serta Sijil Penghargaan kepada PTJ berkenaan. </a:t>
            </a:r>
          </a:p>
          <a:p>
            <a:r>
              <a:rPr lang="ms-MY" sz="2400" b="1" dirty="0">
                <a:solidFill>
                  <a:schemeClr val="bg1"/>
                </a:solidFill>
              </a:rPr>
              <a:t>Tiga (3) kategori hadiah yang terlibat, iaitu:</a:t>
            </a:r>
            <a:endParaRPr lang="en-MY" sz="2400" b="1" dirty="0">
              <a:solidFill>
                <a:schemeClr val="bg1"/>
              </a:solidFill>
            </a:endParaRPr>
          </a:p>
        </p:txBody>
      </p:sp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309BF624-FA25-4F0E-8026-86CF933DAB30}"/>
              </a:ext>
            </a:extLst>
          </p:cNvPr>
          <p:cNvSpPr/>
          <p:nvPr/>
        </p:nvSpPr>
        <p:spPr>
          <a:xfrm>
            <a:off x="944201" y="4549555"/>
            <a:ext cx="3092649" cy="1049312"/>
          </a:xfrm>
          <a:prstGeom prst="flowChartTermina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 Fakulti/Asasi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4B8D084B-97BD-40DC-9601-AFE84413525B}"/>
              </a:ext>
            </a:extLst>
          </p:cNvPr>
          <p:cNvSpPr/>
          <p:nvPr/>
        </p:nvSpPr>
        <p:spPr>
          <a:xfrm>
            <a:off x="4549675" y="4549555"/>
            <a:ext cx="3092649" cy="1049312"/>
          </a:xfrm>
          <a:prstGeom prst="flowChartTermina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 Institut/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Kolej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SPS/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0B432B89-B8B2-40AE-B886-9D9959966D6D}"/>
              </a:ext>
            </a:extLst>
          </p:cNvPr>
          <p:cNvSpPr/>
          <p:nvPr/>
        </p:nvSpPr>
        <p:spPr>
          <a:xfrm>
            <a:off x="8155150" y="4549555"/>
            <a:ext cx="3092649" cy="1049312"/>
          </a:xfrm>
          <a:prstGeom prst="flowChartTermina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Kategori Entiti Perkhidmatan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80F47829-0D58-4327-B7BA-A422C98D43CF}"/>
              </a:ext>
            </a:extLst>
          </p:cNvPr>
          <p:cNvSpPr/>
          <p:nvPr/>
        </p:nvSpPr>
        <p:spPr>
          <a:xfrm>
            <a:off x="2034862" y="3623657"/>
            <a:ext cx="772732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8EFE0D7-4FBE-41AF-A887-651091BF4013}"/>
              </a:ext>
            </a:extLst>
          </p:cNvPr>
          <p:cNvSpPr/>
          <p:nvPr/>
        </p:nvSpPr>
        <p:spPr>
          <a:xfrm>
            <a:off x="5531460" y="3617477"/>
            <a:ext cx="772732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4991E1E9-3187-4837-9866-8B0A455A5FBA}"/>
              </a:ext>
            </a:extLst>
          </p:cNvPr>
          <p:cNvSpPr/>
          <p:nvPr/>
        </p:nvSpPr>
        <p:spPr>
          <a:xfrm>
            <a:off x="9232006" y="3623657"/>
            <a:ext cx="772732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FFA5BF-4708-4F65-9E73-038424414EAB}"/>
              </a:ext>
            </a:extLst>
          </p:cNvPr>
          <p:cNvSpPr/>
          <p:nvPr/>
        </p:nvSpPr>
        <p:spPr>
          <a:xfrm>
            <a:off x="2403883" y="146892"/>
            <a:ext cx="8480427" cy="609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8AA38B-0675-4E21-8C11-C6FC4FE0ED64}"/>
              </a:ext>
            </a:extLst>
          </p:cNvPr>
          <p:cNvSpPr txBox="1"/>
          <p:nvPr/>
        </p:nvSpPr>
        <p:spPr>
          <a:xfrm>
            <a:off x="2236724" y="110161"/>
            <a:ext cx="8904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2800" b="1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rPr>
              <a:t>   </a:t>
            </a:r>
            <a:r>
              <a:rPr lang="ms-MY" sz="3600" b="1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Anugerah Kualiti Persekitaran Tempat Kerja</a:t>
            </a:r>
          </a:p>
        </p:txBody>
      </p:sp>
    </p:spTree>
    <p:extLst>
      <p:ext uri="{BB962C8B-B14F-4D97-AF65-F5344CB8AC3E}">
        <p14:creationId xmlns:p14="http://schemas.microsoft.com/office/powerpoint/2010/main" val="184837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121" y="6360385"/>
            <a:ext cx="7315200" cy="437606"/>
          </a:xfrm>
          <a:prstGeom prst="rect">
            <a:avLst/>
          </a:prstGeom>
        </p:spPr>
      </p:pic>
      <p:pic>
        <p:nvPicPr>
          <p:cNvPr id="8" name="Picture 51">
            <a:extLst>
              <a:ext uri="{FF2B5EF4-FFF2-40B4-BE49-F238E27FC236}">
                <a16:creationId xmlns:a16="http://schemas.microsoft.com/office/drawing/2014/main" id="{8A87A792-C178-494E-9600-7413FD6D44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2" y="202487"/>
            <a:ext cx="1482297" cy="6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79A284-4721-4AAA-9A06-D49254411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1115" y="193399"/>
            <a:ext cx="728405" cy="1126186"/>
          </a:xfrm>
          <a:prstGeom prst="rect">
            <a:avLst/>
          </a:prstGeom>
        </p:spPr>
      </p:pic>
      <p:sp>
        <p:nvSpPr>
          <p:cNvPr id="10" name="Round Diagonal Corner Rectangle 26">
            <a:extLst>
              <a:ext uri="{FF2B5EF4-FFF2-40B4-BE49-F238E27FC236}">
                <a16:creationId xmlns:a16="http://schemas.microsoft.com/office/drawing/2014/main" id="{F4F3B45D-0585-4F9B-BACF-8EFA995DE699}"/>
              </a:ext>
            </a:extLst>
          </p:cNvPr>
          <p:cNvSpPr/>
          <p:nvPr/>
        </p:nvSpPr>
        <p:spPr bwMode="auto">
          <a:xfrm>
            <a:off x="2631583" y="822914"/>
            <a:ext cx="6928834" cy="530900"/>
          </a:xfrm>
          <a:prstGeom prst="round2DiagRect">
            <a:avLst>
              <a:gd name="adj1" fmla="val 0"/>
              <a:gd name="adj2" fmla="val 32961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ms-MY" sz="2800" b="1" dirty="0">
                <a:solidFill>
                  <a:srgbClr val="FFFF00"/>
                </a:solidFill>
              </a:rPr>
              <a:t>    </a:t>
            </a:r>
            <a:r>
              <a:rPr lang="ms-MY" sz="2800" b="1" dirty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PENGHANTARAN BORANG PENGESAHAN</a:t>
            </a:r>
            <a:endParaRPr lang="en-US" sz="2400" b="1" dirty="0"/>
          </a:p>
        </p:txBody>
      </p:sp>
      <p:sp>
        <p:nvSpPr>
          <p:cNvPr id="11" name="Round Diagonal Corner Rectangle 3">
            <a:extLst>
              <a:ext uri="{FF2B5EF4-FFF2-40B4-BE49-F238E27FC236}">
                <a16:creationId xmlns:a16="http://schemas.microsoft.com/office/drawing/2014/main" id="{92DEEFC3-DFD1-4E84-A321-869B93278CC3}"/>
              </a:ext>
            </a:extLst>
          </p:cNvPr>
          <p:cNvSpPr/>
          <p:nvPr/>
        </p:nvSpPr>
        <p:spPr bwMode="auto">
          <a:xfrm>
            <a:off x="3816120" y="1708196"/>
            <a:ext cx="8153400" cy="4285119"/>
          </a:xfrm>
          <a:prstGeom prst="round2DiagRect">
            <a:avLst>
              <a:gd name="adj1" fmla="val 0"/>
              <a:gd name="adj2" fmla="val 32961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>
            <a:spAutoFit/>
          </a:bodyPr>
          <a:lstStyle/>
          <a:p>
            <a:pPr indent="449263" algn="just"/>
            <a:r>
              <a:rPr lang="ms-MY" sz="2200" b="1" dirty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Dihantar tidak lewat daripada </a:t>
            </a:r>
            <a:r>
              <a:rPr lang="ms-MY" sz="2800" b="1" u="sng" dirty="0">
                <a:solidFill>
                  <a:srgbClr val="FFFF00"/>
                </a:solidFill>
                <a:ea typeface="Calibri" pitchFamily="34" charset="0"/>
                <a:cs typeface="Arial" pitchFamily="34" charset="0"/>
              </a:rPr>
              <a:t>03 September 2018</a:t>
            </a:r>
          </a:p>
          <a:p>
            <a:pPr indent="449263"/>
            <a:r>
              <a:rPr lang="ms-MY" sz="2200" b="1" dirty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kepada : </a:t>
            </a:r>
            <a:endParaRPr lang="en-US" sz="2200" b="1" dirty="0">
              <a:solidFill>
                <a:schemeClr val="bg1"/>
              </a:solidFill>
              <a:cs typeface="Arial" pitchFamily="34" charset="0"/>
            </a:endParaRPr>
          </a:p>
          <a:p>
            <a:pPr indent="449263"/>
            <a:endParaRPr lang="ms-MY" sz="2200" b="1" dirty="0">
              <a:solidFill>
                <a:schemeClr val="bg1"/>
              </a:solidFill>
              <a:ea typeface="Calibri" pitchFamily="34" charset="0"/>
              <a:cs typeface="Arial" pitchFamily="34" charset="0"/>
            </a:endParaRPr>
          </a:p>
          <a:p>
            <a:pPr indent="449263"/>
            <a:r>
              <a:rPr lang="ms-MY" sz="2200" b="1" dirty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Peneraju Anugerah Kualiti Persekitaran Tempat Kerja</a:t>
            </a:r>
            <a:endParaRPr lang="en-US" sz="2200" b="1" dirty="0">
              <a:solidFill>
                <a:schemeClr val="bg1"/>
              </a:solidFill>
              <a:cs typeface="Arial" pitchFamily="34" charset="0"/>
            </a:endParaRPr>
          </a:p>
          <a:p>
            <a:pPr indent="449263"/>
            <a:r>
              <a:rPr lang="ms-MY" sz="2200" b="1" dirty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Sempena Hari Kualiti dan Inovasi Perkhidmatan 201</a:t>
            </a:r>
            <a:r>
              <a:rPr lang="en-US" sz="2200" b="1" dirty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8</a:t>
            </a:r>
            <a:endParaRPr lang="en-US" sz="2200" b="1" dirty="0">
              <a:solidFill>
                <a:schemeClr val="bg1"/>
              </a:solidFill>
              <a:cs typeface="Arial" pitchFamily="34" charset="0"/>
            </a:endParaRPr>
          </a:p>
          <a:p>
            <a:pPr indent="449263"/>
            <a:r>
              <a:rPr lang="ms-MY" sz="2200" b="1" dirty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Pusat Jaminan Kualiti</a:t>
            </a:r>
            <a:endParaRPr lang="en-US" sz="2200" b="1" dirty="0">
              <a:solidFill>
                <a:schemeClr val="bg1"/>
              </a:solidFill>
              <a:cs typeface="Arial" pitchFamily="34" charset="0"/>
            </a:endParaRPr>
          </a:p>
          <a:p>
            <a:pPr indent="449263"/>
            <a:r>
              <a:rPr lang="en-US" sz="2200" b="1" dirty="0" err="1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Universiti</a:t>
            </a:r>
            <a:r>
              <a:rPr lang="en-US" sz="2200" b="1" dirty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 Putra Malaysia</a:t>
            </a:r>
            <a:endParaRPr lang="en-US" sz="2200" b="1" dirty="0">
              <a:solidFill>
                <a:schemeClr val="bg1"/>
              </a:solidFill>
              <a:cs typeface="Arial" pitchFamily="34" charset="0"/>
            </a:endParaRPr>
          </a:p>
          <a:p>
            <a:pPr indent="449263"/>
            <a:r>
              <a:rPr lang="ms-MY" sz="2200" b="1" dirty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(u.p. : Puan Shamriza Shari)</a:t>
            </a:r>
            <a:endParaRPr lang="en-US" sz="2200" b="1" dirty="0">
              <a:solidFill>
                <a:schemeClr val="bg1"/>
              </a:solidFill>
              <a:cs typeface="Arial" pitchFamily="34" charset="0"/>
            </a:endParaRPr>
          </a:p>
          <a:p>
            <a:pPr indent="449263"/>
            <a:r>
              <a:rPr lang="ms-MY" sz="2200" b="1" dirty="0">
                <a:solidFill>
                  <a:schemeClr val="bg1"/>
                </a:solidFill>
                <a:ea typeface="Calibri" pitchFamily="34" charset="0"/>
                <a:cs typeface="Arial" pitchFamily="34" charset="0"/>
              </a:rPr>
              <a:t>Tel : 03-89471568  Fax : 03-89472037 </a:t>
            </a:r>
          </a:p>
          <a:p>
            <a:pPr indent="449263"/>
            <a:r>
              <a:rPr lang="ms-MY" sz="2200" b="1" dirty="0">
                <a:solidFill>
                  <a:schemeClr val="bg1"/>
                </a:solidFill>
                <a:cs typeface="Arial" pitchFamily="34" charset="0"/>
              </a:rPr>
              <a:t>Emel : cqa@upm.edu.my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311B83-915E-481D-8836-E81AC47B9D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828" t="27530" r="29549"/>
          <a:stretch/>
        </p:blipFill>
        <p:spPr>
          <a:xfrm>
            <a:off x="397622" y="1708196"/>
            <a:ext cx="3705099" cy="4544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ABD6D59B-7473-4C57-86D0-DD938AE501C8}"/>
              </a:ext>
            </a:extLst>
          </p:cNvPr>
          <p:cNvSpPr/>
          <p:nvPr/>
        </p:nvSpPr>
        <p:spPr>
          <a:xfrm>
            <a:off x="4591290" y="5738713"/>
            <a:ext cx="7086047" cy="795317"/>
          </a:xfrm>
          <a:prstGeom prst="flowChartTerminator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/>
              <a:t>   </a:t>
            </a:r>
            <a:r>
              <a:rPr lang="en-MY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Borang</a:t>
            </a:r>
            <a:r>
              <a:rPr lang="en-MY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perlu</a:t>
            </a:r>
            <a:r>
              <a:rPr lang="en-MY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dihantar</a:t>
            </a:r>
            <a:r>
              <a:rPr lang="en-MY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bersama</a:t>
            </a:r>
            <a:r>
              <a:rPr lang="en-MY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laporan</a:t>
            </a:r>
            <a:r>
              <a:rPr lang="en-MY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penilaian</a:t>
            </a:r>
            <a:r>
              <a:rPr lang="en-MY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MY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kendiri</a:t>
            </a:r>
            <a:r>
              <a:rPr lang="en-MY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MY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5S/EKSA PTJ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0537B3-FD79-4AFA-9BA7-BCFEA94382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0" t="9605" r="10361" b="10513"/>
          <a:stretch/>
        </p:blipFill>
        <p:spPr>
          <a:xfrm>
            <a:off x="10985869" y="1031839"/>
            <a:ext cx="983651" cy="998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D8ECE6-1646-4D63-BBF6-6A23406DE0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90" y="5699467"/>
            <a:ext cx="806620" cy="8030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E636958-0509-4770-90CC-9413A92389D6}"/>
              </a:ext>
            </a:extLst>
          </p:cNvPr>
          <p:cNvSpPr/>
          <p:nvPr/>
        </p:nvSpPr>
        <p:spPr>
          <a:xfrm>
            <a:off x="2403883" y="146892"/>
            <a:ext cx="8480427" cy="609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38D7D6-4069-45DB-8E76-A8AD287941C9}"/>
              </a:ext>
            </a:extLst>
          </p:cNvPr>
          <p:cNvSpPr txBox="1"/>
          <p:nvPr/>
        </p:nvSpPr>
        <p:spPr>
          <a:xfrm>
            <a:off x="2236724" y="110161"/>
            <a:ext cx="8904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2800" b="1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rPr>
              <a:t>   </a:t>
            </a:r>
            <a:r>
              <a:rPr lang="ms-MY" sz="3600" b="1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Anugerah Kualiti Persekitaran Tempat Kerja</a:t>
            </a:r>
          </a:p>
        </p:txBody>
      </p:sp>
    </p:spTree>
    <p:extLst>
      <p:ext uri="{BB962C8B-B14F-4D97-AF65-F5344CB8AC3E}">
        <p14:creationId xmlns:p14="http://schemas.microsoft.com/office/powerpoint/2010/main" val="3000680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B9B078-4508-4A46-8A28-CFDAF5E8C8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8" b="40684"/>
          <a:stretch/>
        </p:blipFill>
        <p:spPr>
          <a:xfrm>
            <a:off x="7400336" y="727979"/>
            <a:ext cx="3362632" cy="819067"/>
          </a:xfrm>
          <a:prstGeom prst="rect">
            <a:avLst/>
          </a:prstGeom>
        </p:spPr>
      </p:pic>
      <p:pic>
        <p:nvPicPr>
          <p:cNvPr id="15" name="Content Placeholder 4" descr="Inner-UPM-Template_Option-1A.jpg">
            <a:extLst>
              <a:ext uri="{FF2B5EF4-FFF2-40B4-BE49-F238E27FC236}">
                <a16:creationId xmlns:a16="http://schemas.microsoft.com/office/drawing/2014/main" id="{EC214C19-E771-43EE-8E79-EB5D7A53B99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121" y="6360385"/>
            <a:ext cx="7315200" cy="4376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1" y="2133601"/>
            <a:ext cx="2458815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</a:rPr>
              <a:t>KONSEP 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</a:rPr>
              <a:t>KESELAMATAN </a:t>
            </a:r>
          </a:p>
          <a:p>
            <a:pPr algn="r"/>
            <a:r>
              <a:rPr lang="en-US" sz="2800" b="1" dirty="0">
                <a:solidFill>
                  <a:schemeClr val="bg1"/>
                </a:solidFill>
              </a:rPr>
              <a:t>MAKLUMAT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576AC-89D0-4B56-9154-42869A344786}"/>
              </a:ext>
            </a:extLst>
          </p:cNvPr>
          <p:cNvSpPr txBox="1"/>
          <p:nvPr/>
        </p:nvSpPr>
        <p:spPr>
          <a:xfrm>
            <a:off x="10432160" y="5566265"/>
            <a:ext cx="1413164" cy="11644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91FBBB-E625-4477-AF4B-451063C9F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1115" y="193399"/>
            <a:ext cx="728405" cy="1126186"/>
          </a:xfrm>
          <a:prstGeom prst="rect">
            <a:avLst/>
          </a:prstGeom>
        </p:spPr>
      </p:pic>
      <p:pic>
        <p:nvPicPr>
          <p:cNvPr id="11" name="Picture 51">
            <a:extLst>
              <a:ext uri="{FF2B5EF4-FFF2-40B4-BE49-F238E27FC236}">
                <a16:creationId xmlns:a16="http://schemas.microsoft.com/office/drawing/2014/main" id="{811525D9-F264-4468-8307-3E145C57AF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2" y="202487"/>
            <a:ext cx="1482297" cy="6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1D9B28-C6D8-45DE-8F2B-FE1B1F896CB6}"/>
              </a:ext>
            </a:extLst>
          </p:cNvPr>
          <p:cNvSpPr txBox="1"/>
          <p:nvPr/>
        </p:nvSpPr>
        <p:spPr>
          <a:xfrm>
            <a:off x="1879919" y="28708"/>
            <a:ext cx="9361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indent="-354013"/>
            <a:r>
              <a:rPr lang="ms-MY" sz="3200" b="1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rPr>
              <a:t>   </a:t>
            </a:r>
            <a:r>
              <a:rPr lang="ms-MY" sz="3200" b="1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KRITERIA ANUGERAH PENARAFAN BINTANG PENGURUSAN PENTADBIRAN</a:t>
            </a:r>
          </a:p>
        </p:txBody>
      </p:sp>
      <p:sp>
        <p:nvSpPr>
          <p:cNvPr id="12" name="Round Diagonal Corner Rectangle 3">
            <a:extLst>
              <a:ext uri="{FF2B5EF4-FFF2-40B4-BE49-F238E27FC236}">
                <a16:creationId xmlns:a16="http://schemas.microsoft.com/office/drawing/2014/main" id="{C9C4E861-C0A8-473F-9B27-991DAE50C22B}"/>
              </a:ext>
            </a:extLst>
          </p:cNvPr>
          <p:cNvSpPr/>
          <p:nvPr/>
        </p:nvSpPr>
        <p:spPr bwMode="auto">
          <a:xfrm>
            <a:off x="724117" y="1019374"/>
            <a:ext cx="5398011" cy="1023878"/>
          </a:xfrm>
          <a:prstGeom prst="round2DiagRect">
            <a:avLst>
              <a:gd name="adj1" fmla="val 0"/>
              <a:gd name="adj2" fmla="val 32961"/>
            </a:avLst>
          </a:prstGeom>
          <a:solidFill>
            <a:srgbClr val="002060"/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MY" b="1" dirty="0">
                <a:solidFill>
                  <a:srgbClr val="FFFF00"/>
                </a:solidFill>
                <a:cs typeface="Arial" pitchFamily="34" charset="0"/>
              </a:rPr>
              <a:t>KOMPONEN TRANSFORMASI: </a:t>
            </a:r>
          </a:p>
          <a:p>
            <a:pPr lvl="0" algn="ctr"/>
            <a:r>
              <a:rPr lang="en-MY" b="1" dirty="0">
                <a:solidFill>
                  <a:srgbClr val="FFFF00"/>
                </a:solidFill>
                <a:cs typeface="Arial" pitchFamily="34" charset="0"/>
              </a:rPr>
              <a:t>Sub </a:t>
            </a:r>
            <a:r>
              <a:rPr lang="en-MY" b="1" dirty="0" err="1">
                <a:solidFill>
                  <a:srgbClr val="FFFF00"/>
                </a:solidFill>
                <a:cs typeface="Arial" pitchFamily="34" charset="0"/>
              </a:rPr>
              <a:t>Komponen</a:t>
            </a:r>
            <a:r>
              <a:rPr lang="en-MY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MY" b="1" dirty="0" err="1">
                <a:solidFill>
                  <a:srgbClr val="FFFF00"/>
                </a:solidFill>
                <a:cs typeface="Arial" pitchFamily="34" charset="0"/>
              </a:rPr>
              <a:t>Pelaksanaan</a:t>
            </a:r>
            <a:r>
              <a:rPr lang="en-MY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MY" b="1" dirty="0" err="1">
                <a:solidFill>
                  <a:srgbClr val="FFFF00"/>
                </a:solidFill>
                <a:cs typeface="Arial" pitchFamily="34" charset="0"/>
              </a:rPr>
              <a:t>Kualiti</a:t>
            </a:r>
            <a:r>
              <a:rPr lang="en-MY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MY" b="1" dirty="0" err="1">
                <a:solidFill>
                  <a:srgbClr val="FFFF00"/>
                </a:solidFill>
                <a:cs typeface="Arial" pitchFamily="34" charset="0"/>
              </a:rPr>
              <a:t>Persekitaran</a:t>
            </a:r>
            <a:r>
              <a:rPr lang="en-MY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MY" b="1" dirty="0" err="1">
                <a:solidFill>
                  <a:srgbClr val="FFFF00"/>
                </a:solidFill>
                <a:cs typeface="Arial" pitchFamily="34" charset="0"/>
              </a:rPr>
              <a:t>Tempat</a:t>
            </a:r>
            <a:r>
              <a:rPr lang="en-MY" b="1" dirty="0">
                <a:solidFill>
                  <a:srgbClr val="FFFF00"/>
                </a:solidFill>
                <a:cs typeface="Arial" pitchFamily="34" charset="0"/>
              </a:rPr>
              <a:t> </a:t>
            </a:r>
            <a:r>
              <a:rPr lang="en-MY" b="1" dirty="0" err="1">
                <a:solidFill>
                  <a:srgbClr val="FFFF00"/>
                </a:solidFill>
                <a:cs typeface="Arial" pitchFamily="34" charset="0"/>
              </a:rPr>
              <a:t>Kerja</a:t>
            </a:r>
            <a:endParaRPr lang="ms-MY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81AB11-214E-4277-B540-705C3382B4E8}"/>
              </a:ext>
            </a:extLst>
          </p:cNvPr>
          <p:cNvSpPr/>
          <p:nvPr/>
        </p:nvSpPr>
        <p:spPr>
          <a:xfrm>
            <a:off x="6428507" y="1451779"/>
            <a:ext cx="5306291" cy="500041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Rubrik</a:t>
            </a:r>
            <a:r>
              <a:rPr lang="en-US" b="1" dirty="0"/>
              <a:t> </a:t>
            </a:r>
            <a:r>
              <a:rPr lang="en-US" b="1" dirty="0" err="1"/>
              <a:t>Penilaian</a:t>
            </a:r>
            <a:r>
              <a:rPr lang="en-US" b="1" dirty="0"/>
              <a:t> </a:t>
            </a:r>
            <a:r>
              <a:rPr lang="en-US" b="1" dirty="0" err="1"/>
              <a:t>tahun</a:t>
            </a:r>
            <a:r>
              <a:rPr lang="en-US" b="1" dirty="0"/>
              <a:t> 2018</a:t>
            </a:r>
            <a:endParaRPr lang="en-MY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7C144F6-65B7-4609-A073-FF85E7CDF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812078"/>
              </p:ext>
            </p:extLst>
          </p:nvPr>
        </p:nvGraphicFramePr>
        <p:xfrm>
          <a:off x="584200" y="2032000"/>
          <a:ext cx="11150598" cy="511184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04021">
                  <a:extLst>
                    <a:ext uri="{9D8B030D-6E8A-4147-A177-3AD203B41FA5}">
                      <a16:colId xmlns:a16="http://schemas.microsoft.com/office/drawing/2014/main" val="2618994267"/>
                    </a:ext>
                  </a:extLst>
                </a:gridCol>
                <a:gridCol w="997955">
                  <a:extLst>
                    <a:ext uri="{9D8B030D-6E8A-4147-A177-3AD203B41FA5}">
                      <a16:colId xmlns:a16="http://schemas.microsoft.com/office/drawing/2014/main" val="1698464853"/>
                    </a:ext>
                  </a:extLst>
                </a:gridCol>
                <a:gridCol w="384039">
                  <a:extLst>
                    <a:ext uri="{9D8B030D-6E8A-4147-A177-3AD203B41FA5}">
                      <a16:colId xmlns:a16="http://schemas.microsoft.com/office/drawing/2014/main" val="2877220632"/>
                    </a:ext>
                  </a:extLst>
                </a:gridCol>
                <a:gridCol w="2394789">
                  <a:extLst>
                    <a:ext uri="{9D8B030D-6E8A-4147-A177-3AD203B41FA5}">
                      <a16:colId xmlns:a16="http://schemas.microsoft.com/office/drawing/2014/main" val="1621125737"/>
                    </a:ext>
                  </a:extLst>
                </a:gridCol>
                <a:gridCol w="340451">
                  <a:extLst>
                    <a:ext uri="{9D8B030D-6E8A-4147-A177-3AD203B41FA5}">
                      <a16:colId xmlns:a16="http://schemas.microsoft.com/office/drawing/2014/main" val="1063695515"/>
                    </a:ext>
                  </a:extLst>
                </a:gridCol>
                <a:gridCol w="1570032">
                  <a:extLst>
                    <a:ext uri="{9D8B030D-6E8A-4147-A177-3AD203B41FA5}">
                      <a16:colId xmlns:a16="http://schemas.microsoft.com/office/drawing/2014/main" val="3076028754"/>
                    </a:ext>
                  </a:extLst>
                </a:gridCol>
                <a:gridCol w="1004391">
                  <a:extLst>
                    <a:ext uri="{9D8B030D-6E8A-4147-A177-3AD203B41FA5}">
                      <a16:colId xmlns:a16="http://schemas.microsoft.com/office/drawing/2014/main" val="3965854914"/>
                    </a:ext>
                  </a:extLst>
                </a:gridCol>
                <a:gridCol w="1021561">
                  <a:extLst>
                    <a:ext uri="{9D8B030D-6E8A-4147-A177-3AD203B41FA5}">
                      <a16:colId xmlns:a16="http://schemas.microsoft.com/office/drawing/2014/main" val="3562189881"/>
                    </a:ext>
                  </a:extLst>
                </a:gridCol>
                <a:gridCol w="1021561">
                  <a:extLst>
                    <a:ext uri="{9D8B030D-6E8A-4147-A177-3AD203B41FA5}">
                      <a16:colId xmlns:a16="http://schemas.microsoft.com/office/drawing/2014/main" val="1454363432"/>
                    </a:ext>
                  </a:extLst>
                </a:gridCol>
                <a:gridCol w="1055899">
                  <a:extLst>
                    <a:ext uri="{9D8B030D-6E8A-4147-A177-3AD203B41FA5}">
                      <a16:colId xmlns:a16="http://schemas.microsoft.com/office/drawing/2014/main" val="3386926597"/>
                    </a:ext>
                  </a:extLst>
                </a:gridCol>
                <a:gridCol w="1055899">
                  <a:extLst>
                    <a:ext uri="{9D8B030D-6E8A-4147-A177-3AD203B41FA5}">
                      <a16:colId xmlns:a16="http://schemas.microsoft.com/office/drawing/2014/main" val="495252361"/>
                    </a:ext>
                  </a:extLst>
                </a:gridCol>
              </a:tblGrid>
              <a:tr h="187033">
                <a:tc>
                  <a:txBody>
                    <a:bodyPr/>
                    <a:lstStyle/>
                    <a:p>
                      <a:pPr algn="l" fontAlgn="ctr"/>
                      <a:r>
                        <a:rPr lang="en-MY" sz="1200" b="1" u="sng" strike="noStrike" dirty="0">
                          <a:effectLst/>
                        </a:rPr>
                        <a:t>BIL.</a:t>
                      </a:r>
                      <a:endParaRPr lang="en-MY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1" u="sng" strike="noStrike">
                          <a:effectLst/>
                        </a:rPr>
                        <a:t>ELEMEN</a:t>
                      </a:r>
                      <a:endParaRPr lang="en-MY" sz="1200" b="1" i="0" u="sng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 anchor="ctr"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MY" sz="1200" b="1" u="sng" strike="noStrike" dirty="0">
                          <a:effectLst/>
                        </a:rPr>
                        <a:t>SUB-ELEMEN</a:t>
                      </a:r>
                      <a:endParaRPr lang="en-MY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MY" sz="1200" b="1" u="sng" strike="noStrike" dirty="0">
                          <a:effectLst/>
                        </a:rPr>
                        <a:t>KRITERIA</a:t>
                      </a:r>
                      <a:endParaRPr lang="en-MY" b="1" dirty="0"/>
                    </a:p>
                  </a:txBody>
                  <a:tcPr marL="4166" marR="4166" marT="4166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MY" sz="1200" b="1" u="sng" strike="noStrike" dirty="0">
                          <a:effectLst/>
                        </a:rPr>
                        <a:t>SKOR PENILAIAN</a:t>
                      </a:r>
                      <a:endParaRPr lang="en-MY" sz="1200" b="1" i="0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124731"/>
                  </a:ext>
                </a:extLst>
              </a:tr>
              <a:tr h="21838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MY" sz="1800" b="1" u="none" strike="noStrike" dirty="0">
                          <a:effectLst/>
                        </a:rPr>
                        <a:t>2.2</a:t>
                      </a:r>
                      <a:endParaRPr lang="en-MY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 anchor="ctr">
                    <a:solidFill>
                      <a:srgbClr val="FFC00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 algn="l" fontAlgn="ctr"/>
                      <a:r>
                        <a:rPr lang="fi-FI" sz="1800" b="1" u="none" strike="noStrike" dirty="0">
                          <a:effectLst/>
                        </a:rPr>
                        <a:t>Pelaksanaan Kualiti Persekitaran Tempat Kerja (5S/EKSA) (10%)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 anchor="ctr">
                    <a:solidFill>
                      <a:srgbClr val="FFC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1" u="none" strike="noStrike" dirty="0">
                          <a:effectLst/>
                        </a:rPr>
                        <a:t>1</a:t>
                      </a:r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1" u="none" strike="noStrike" dirty="0">
                          <a:effectLst/>
                        </a:rPr>
                        <a:t>2</a:t>
                      </a:r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1" u="none" strike="noStrike" dirty="0">
                          <a:effectLst/>
                        </a:rPr>
                        <a:t>3</a:t>
                      </a:r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1" u="none" strike="noStrike">
                          <a:effectLst/>
                        </a:rPr>
                        <a:t>4</a:t>
                      </a:r>
                      <a:endParaRPr lang="en-MY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1" u="none" strike="noStrike">
                          <a:effectLst/>
                        </a:rPr>
                        <a:t>5</a:t>
                      </a:r>
                      <a:endParaRPr lang="en-MY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746457"/>
                  </a:ext>
                </a:extLst>
              </a:tr>
              <a:tr h="369901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1" u="none" strike="noStrike" dirty="0" err="1">
                          <a:effectLst/>
                        </a:rPr>
                        <a:t>Tidak</a:t>
                      </a:r>
                      <a:r>
                        <a:rPr lang="en-MY" sz="1200" b="1" u="none" strike="noStrike" dirty="0">
                          <a:effectLst/>
                        </a:rPr>
                        <a:t> </a:t>
                      </a:r>
                      <a:r>
                        <a:rPr lang="en-MY" sz="1200" b="1" u="none" strike="noStrike" dirty="0" err="1">
                          <a:effectLst/>
                        </a:rPr>
                        <a:t>Memuaskan</a:t>
                      </a:r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1" u="none" strike="noStrike" dirty="0" err="1">
                          <a:effectLst/>
                        </a:rPr>
                        <a:t>Kurang</a:t>
                      </a:r>
                      <a:r>
                        <a:rPr lang="en-MY" sz="1200" b="1" u="none" strike="noStrike" dirty="0">
                          <a:effectLst/>
                        </a:rPr>
                        <a:t> </a:t>
                      </a:r>
                      <a:r>
                        <a:rPr lang="en-MY" sz="1200" b="1" u="none" strike="noStrike" dirty="0" err="1">
                          <a:effectLst/>
                        </a:rPr>
                        <a:t>Memuaskan</a:t>
                      </a:r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1" u="none" strike="noStrike" dirty="0" err="1">
                          <a:effectLst/>
                        </a:rPr>
                        <a:t>Memuaskan</a:t>
                      </a:r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1" u="none" strike="noStrike" dirty="0" err="1">
                          <a:effectLst/>
                        </a:rPr>
                        <a:t>Baik</a:t>
                      </a:r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MY" sz="1200" b="1" u="none" strike="noStrike" dirty="0" err="1">
                          <a:effectLst/>
                        </a:rPr>
                        <a:t>Cemerlang</a:t>
                      </a:r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426120"/>
                  </a:ext>
                </a:extLst>
              </a:tr>
              <a:tr h="1383705">
                <a:tc rowSpan="2">
                  <a:txBody>
                    <a:bodyPr/>
                    <a:lstStyle/>
                    <a:p>
                      <a:pPr algn="ctr" fontAlgn="ctr"/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i-FI" sz="1200" b="1" u="none" strike="noStrike" dirty="0">
                          <a:effectLst/>
                        </a:rPr>
                        <a:t>Pelaksanaan Penilaian Kendiri Kualiti Persekitaran Tempat Kerja (Amalan 5S/EKSA)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1" u="none" strike="noStrike">
                          <a:effectLst/>
                        </a:rPr>
                        <a:t>1</a:t>
                      </a:r>
                      <a:endParaRPr lang="en-MY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1" u="none" strike="noStrike" dirty="0">
                          <a:effectLst/>
                        </a:rPr>
                        <a:t>Penghantaran Maklumbalas Penilaian Kendiri Kualiti Persekitaran Tempat Kerja (Amalan 5S/EKSA) (4.0%)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1" u="none" strike="noStrike">
                          <a:effectLst/>
                        </a:rPr>
                        <a:t>1</a:t>
                      </a:r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200" b="1" u="none" strike="noStrike" dirty="0" err="1">
                          <a:effectLst/>
                        </a:rPr>
                        <a:t>Tempoh</a:t>
                      </a:r>
                      <a:r>
                        <a:rPr lang="en-MY" sz="1200" b="1" u="none" strike="noStrike" dirty="0">
                          <a:effectLst/>
                        </a:rPr>
                        <a:t> </a:t>
                      </a:r>
                      <a:r>
                        <a:rPr lang="en-MY" sz="1200" b="1" u="none" strike="noStrike" dirty="0" err="1">
                          <a:effectLst/>
                        </a:rPr>
                        <a:t>Penghantaran</a:t>
                      </a:r>
                      <a:r>
                        <a:rPr lang="en-MY" sz="1200" b="1" u="none" strike="noStrike" dirty="0">
                          <a:effectLst/>
                        </a:rPr>
                        <a:t> </a:t>
                      </a:r>
                      <a:r>
                        <a:rPr lang="en-MY" sz="1200" b="1" u="none" strike="noStrike" dirty="0" err="1">
                          <a:effectLst/>
                        </a:rPr>
                        <a:t>Maklumbalas</a:t>
                      </a:r>
                      <a:r>
                        <a:rPr lang="en-MY" sz="1200" b="1" u="none" strike="noStrike" dirty="0">
                          <a:effectLst/>
                        </a:rPr>
                        <a:t> </a:t>
                      </a:r>
                      <a:r>
                        <a:rPr lang="en-MY" sz="1200" b="1" u="none" strike="noStrike" dirty="0" err="1">
                          <a:effectLst/>
                        </a:rPr>
                        <a:t>Penilaian</a:t>
                      </a:r>
                      <a:r>
                        <a:rPr lang="en-MY" sz="1200" b="1" u="none" strike="noStrike" dirty="0">
                          <a:effectLst/>
                        </a:rPr>
                        <a:t> </a:t>
                      </a:r>
                      <a:r>
                        <a:rPr lang="en-MY" sz="1200" b="1" u="none" strike="noStrike" dirty="0" err="1">
                          <a:effectLst/>
                        </a:rPr>
                        <a:t>Kendiri</a:t>
                      </a:r>
                      <a:r>
                        <a:rPr lang="en-MY" sz="1200" b="1" u="none" strike="noStrike" dirty="0">
                          <a:effectLst/>
                        </a:rPr>
                        <a:t> </a:t>
                      </a:r>
                      <a:r>
                        <a:rPr lang="fi-FI" sz="1200" b="1" u="none" strike="noStrike" dirty="0">
                          <a:effectLst/>
                        </a:rPr>
                        <a:t>Kualiti Persekitaran Tempat Kerja (</a:t>
                      </a:r>
                      <a:r>
                        <a:rPr lang="en-MY" sz="1200" b="1" u="none" strike="noStrike" dirty="0" err="1">
                          <a:effectLst/>
                        </a:rPr>
                        <a:t>Amalan</a:t>
                      </a:r>
                      <a:r>
                        <a:rPr lang="en-MY" sz="1200" b="1" u="none" strike="noStrike" dirty="0">
                          <a:effectLst/>
                        </a:rPr>
                        <a:t> 5S/EKSA) </a:t>
                      </a:r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1" u="none" strike="noStrike">
                          <a:effectLst/>
                        </a:rPr>
                        <a:t>Maklumbalas penilaian kendiri  langsung tidak dihantar </a:t>
                      </a:r>
                      <a:endParaRPr lang="en-MY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1" u="none" strike="noStrike">
                          <a:effectLst/>
                        </a:rPr>
                        <a:t>Maklumbalas penilaian kendiri dihantar ≥ 3 hari bekerja selepas tarikh akhir penghantaran </a:t>
                      </a:r>
                      <a:endParaRPr lang="en-MY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1" u="none" strike="noStrike">
                          <a:effectLst/>
                        </a:rPr>
                        <a:t>Maklumbalas penilaian kendiri dihantar 2 hari bekerja selepas tarikh akhir penghantaran </a:t>
                      </a:r>
                      <a:endParaRPr lang="en-MY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1" u="none" strike="noStrike">
                          <a:effectLst/>
                        </a:rPr>
                        <a:t>Maklumbalas penilaian kendiri dihantar 1 hari bekerja selepas tarikh akhir penghantaran </a:t>
                      </a:r>
                      <a:endParaRPr lang="en-MY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200" b="1" u="none" strike="noStrike" dirty="0">
                          <a:effectLst/>
                        </a:rPr>
                        <a:t>Maklumbalas penilaian kendiri dihantar  sebelum atau pada  tarikh akhir penghantaran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/>
                </a:tc>
                <a:extLst>
                  <a:ext uri="{0D108BD9-81ED-4DB2-BD59-A6C34878D82A}">
                    <a16:rowId xmlns:a16="http://schemas.microsoft.com/office/drawing/2014/main" val="3359213586"/>
                  </a:ext>
                </a:extLst>
              </a:tr>
              <a:tr h="1128199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1" u="none" strike="noStrike">
                          <a:effectLst/>
                        </a:rPr>
                        <a:t>2</a:t>
                      </a:r>
                      <a:endParaRPr lang="en-MY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MY" sz="1200" b="1" u="none" strike="noStrike" dirty="0" err="1">
                          <a:effectLst/>
                        </a:rPr>
                        <a:t>Pencapaian</a:t>
                      </a:r>
                      <a:r>
                        <a:rPr lang="en-MY" sz="1200" b="1" u="none" strike="noStrike" dirty="0">
                          <a:effectLst/>
                        </a:rPr>
                        <a:t>  </a:t>
                      </a:r>
                      <a:r>
                        <a:rPr lang="en-MY" sz="1200" b="1" u="none" strike="noStrike" dirty="0" err="1">
                          <a:effectLst/>
                        </a:rPr>
                        <a:t>Pemarkahan</a:t>
                      </a:r>
                      <a:r>
                        <a:rPr lang="en-MY" sz="1200" b="1" u="none" strike="noStrike" dirty="0">
                          <a:effectLst/>
                        </a:rPr>
                        <a:t> </a:t>
                      </a:r>
                      <a:r>
                        <a:rPr lang="en-MY" sz="1200" b="1" u="none" strike="noStrike" dirty="0" err="1">
                          <a:effectLst/>
                        </a:rPr>
                        <a:t>Penilaian</a:t>
                      </a:r>
                      <a:r>
                        <a:rPr lang="en-MY" sz="1200" b="1" u="none" strike="noStrike" dirty="0">
                          <a:effectLst/>
                        </a:rPr>
                        <a:t> </a:t>
                      </a:r>
                      <a:r>
                        <a:rPr lang="en-MY" sz="1200" b="1" u="none" strike="noStrike" dirty="0" err="1">
                          <a:effectLst/>
                        </a:rPr>
                        <a:t>Kendiri</a:t>
                      </a:r>
                      <a:r>
                        <a:rPr lang="en-MY" sz="1200" b="1" u="none" strike="noStrike" dirty="0">
                          <a:effectLst/>
                        </a:rPr>
                        <a:t> </a:t>
                      </a:r>
                      <a:r>
                        <a:rPr lang="fi-FI" sz="1200" b="1" u="none" strike="noStrike" dirty="0">
                          <a:effectLst/>
                        </a:rPr>
                        <a:t>Kualiti Persekitaran Tempat Kerja (Amalan 5S/EKSA) </a:t>
                      </a:r>
                      <a:r>
                        <a:rPr lang="en-MY" sz="1200" b="1" u="none" strike="noStrike" dirty="0">
                          <a:effectLst/>
                        </a:rPr>
                        <a:t>(6.0%)</a:t>
                      </a:r>
                      <a:br>
                        <a:rPr lang="en-MY" sz="1200" b="1" u="none" strike="noStrike" dirty="0">
                          <a:effectLst/>
                        </a:rPr>
                      </a:br>
                      <a:br>
                        <a:rPr lang="en-MY" sz="1200" b="1" u="none" strike="noStrike" dirty="0">
                          <a:effectLst/>
                        </a:rPr>
                      </a:br>
                      <a:r>
                        <a:rPr lang="en-MY" sz="1000" b="1" u="none" strike="noStrike" dirty="0">
                          <a:effectLst/>
                        </a:rPr>
                        <a:t>Nota:  </a:t>
                      </a:r>
                      <a:br>
                        <a:rPr lang="en-MY" sz="1000" b="1" u="none" strike="noStrike" dirty="0">
                          <a:effectLst/>
                        </a:rPr>
                      </a:br>
                      <a:r>
                        <a:rPr lang="en-MY" sz="1000" b="1" u="none" strike="noStrike" dirty="0">
                          <a:effectLst/>
                        </a:rPr>
                        <a:t>1) </a:t>
                      </a:r>
                      <a:r>
                        <a:rPr lang="en-MY" sz="1000" b="1" u="none" strike="noStrike" dirty="0" err="1">
                          <a:effectLst/>
                        </a:rPr>
                        <a:t>Peneraju</a:t>
                      </a:r>
                      <a:r>
                        <a:rPr lang="en-MY" sz="1000" b="1" u="none" strike="noStrike" dirty="0">
                          <a:effectLst/>
                        </a:rPr>
                        <a:t>/PTJ yang </a:t>
                      </a:r>
                      <a:r>
                        <a:rPr lang="en-MY" sz="1000" b="1" u="none" strike="noStrike" dirty="0" err="1">
                          <a:effectLst/>
                        </a:rPr>
                        <a:t>mendapat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markah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penilaian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kendiri</a:t>
                      </a:r>
                      <a:r>
                        <a:rPr lang="en-MY" sz="1000" b="1" u="none" strike="noStrike" dirty="0">
                          <a:effectLst/>
                        </a:rPr>
                        <a:t> ≥ 80% </a:t>
                      </a:r>
                      <a:r>
                        <a:rPr lang="en-MY" sz="1000" b="1" u="none" strike="noStrike" dirty="0" err="1">
                          <a:effectLst/>
                        </a:rPr>
                        <a:t>sahaja</a:t>
                      </a:r>
                      <a:r>
                        <a:rPr lang="en-MY" sz="1000" b="1" u="none" strike="noStrike" dirty="0">
                          <a:effectLst/>
                        </a:rPr>
                        <a:t> yang </a:t>
                      </a:r>
                      <a:r>
                        <a:rPr lang="en-MY" sz="1000" b="1" u="none" strike="noStrike" dirty="0" err="1">
                          <a:effectLst/>
                        </a:rPr>
                        <a:t>akan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disenarai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pendek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dan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hanya</a:t>
                      </a:r>
                      <a:r>
                        <a:rPr lang="en-MY" sz="1000" b="1" u="none" strike="noStrike" dirty="0">
                          <a:effectLst/>
                        </a:rPr>
                        <a:t> 7 PTJ yang </a:t>
                      </a:r>
                      <a:r>
                        <a:rPr lang="en-MY" sz="1000" b="1" u="none" strike="noStrike" dirty="0" err="1">
                          <a:effectLst/>
                        </a:rPr>
                        <a:t>memperolehi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markah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tertinggi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bagi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setiap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kategori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akan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dibuat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lawatan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verifikasi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penilaian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kendiri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bagi</a:t>
                      </a:r>
                      <a:r>
                        <a:rPr lang="en-MY" sz="1000" b="1" u="none" strike="noStrike" dirty="0">
                          <a:effectLst/>
                        </a:rPr>
                        <a:t>  </a:t>
                      </a:r>
                      <a:r>
                        <a:rPr lang="en-MY" sz="1000" b="1" u="none" strike="noStrike" dirty="0" err="1">
                          <a:effectLst/>
                        </a:rPr>
                        <a:t>menentukan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pemenang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Anugerah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Kualiti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Persekitaran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Tempat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Kerja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Sempena</a:t>
                      </a:r>
                      <a:r>
                        <a:rPr lang="en-MY" sz="1000" b="1" u="none" strike="noStrike" dirty="0">
                          <a:effectLst/>
                        </a:rPr>
                        <a:t> HKIP 2018.</a:t>
                      </a:r>
                      <a:br>
                        <a:rPr lang="en-MY" sz="1000" b="1" u="none" strike="noStrike" dirty="0">
                          <a:effectLst/>
                        </a:rPr>
                      </a:br>
                      <a:br>
                        <a:rPr lang="en-MY" sz="1000" b="1" u="none" strike="noStrike" dirty="0">
                          <a:effectLst/>
                        </a:rPr>
                      </a:br>
                      <a:r>
                        <a:rPr lang="en-MY" sz="1000" b="1" u="none" strike="noStrike" dirty="0">
                          <a:effectLst/>
                        </a:rPr>
                        <a:t>2) PTJ </a:t>
                      </a:r>
                      <a:r>
                        <a:rPr lang="en-MY" sz="1000" b="1" u="none" strike="noStrike" dirty="0" err="1">
                          <a:effectLst/>
                        </a:rPr>
                        <a:t>Induk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dan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entiti</a:t>
                      </a:r>
                      <a:r>
                        <a:rPr lang="en-MY" sz="1000" b="1" u="none" strike="noStrike" dirty="0">
                          <a:effectLst/>
                        </a:rPr>
                        <a:t> lain yang </a:t>
                      </a:r>
                      <a:r>
                        <a:rPr lang="en-MY" sz="1000" b="1" u="none" strike="noStrike" dirty="0" err="1">
                          <a:effectLst/>
                        </a:rPr>
                        <a:t>disahkan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berada</a:t>
                      </a:r>
                      <a:r>
                        <a:rPr lang="en-MY" sz="1000" b="1" u="none" strike="noStrike" dirty="0">
                          <a:effectLst/>
                        </a:rPr>
                        <a:t> di </a:t>
                      </a:r>
                      <a:r>
                        <a:rPr lang="en-MY" sz="1000" b="1" u="none" strike="noStrike" dirty="0" err="1">
                          <a:effectLst/>
                        </a:rPr>
                        <a:t>bawah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Struktur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Amalan</a:t>
                      </a:r>
                      <a:r>
                        <a:rPr lang="en-MY" sz="1000" b="1" u="none" strike="noStrike" dirty="0">
                          <a:effectLst/>
                        </a:rPr>
                        <a:t> 5S/EKSA yang </a:t>
                      </a:r>
                      <a:r>
                        <a:rPr lang="en-MY" sz="1000" b="1" u="none" strike="noStrike" dirty="0" err="1">
                          <a:effectLst/>
                        </a:rPr>
                        <a:t>sama</a:t>
                      </a:r>
                      <a:r>
                        <a:rPr lang="en-MY" sz="1000" b="1" u="none" strike="noStrike" dirty="0">
                          <a:effectLst/>
                        </a:rPr>
                        <a:t>  </a:t>
                      </a:r>
                      <a:r>
                        <a:rPr lang="en-MY" sz="1000" b="1" u="none" strike="noStrike" dirty="0" err="1">
                          <a:effectLst/>
                        </a:rPr>
                        <a:t>akan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berkongsi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pemarkahan</a:t>
                      </a:r>
                      <a:r>
                        <a:rPr lang="en-MY" sz="1000" b="1" u="none" strike="noStrike" dirty="0">
                          <a:effectLst/>
                        </a:rPr>
                        <a:t> yang </a:t>
                      </a:r>
                      <a:r>
                        <a:rPr lang="en-MY" sz="1000" b="1" u="none" strike="noStrike" dirty="0" err="1">
                          <a:effectLst/>
                        </a:rPr>
                        <a:t>sama</a:t>
                      </a:r>
                      <a:r>
                        <a:rPr lang="en-MY" sz="1000" b="1" u="none" strike="noStrike" dirty="0">
                          <a:effectLst/>
                        </a:rPr>
                        <a:t> (</a:t>
                      </a:r>
                      <a:r>
                        <a:rPr lang="en-MY" sz="1000" b="1" u="none" strike="noStrike" dirty="0" err="1">
                          <a:effectLst/>
                        </a:rPr>
                        <a:t>sekiranya</a:t>
                      </a:r>
                      <a:r>
                        <a:rPr lang="en-MY" sz="1000" b="1" u="none" strike="noStrike" dirty="0">
                          <a:effectLst/>
                        </a:rPr>
                        <a:t> </a:t>
                      </a:r>
                      <a:r>
                        <a:rPr lang="en-MY" sz="1000" b="1" u="none" strike="noStrike" dirty="0" err="1">
                          <a:effectLst/>
                        </a:rPr>
                        <a:t>ada</a:t>
                      </a:r>
                      <a:r>
                        <a:rPr lang="en-MY" sz="1000" b="1" u="none" strike="noStrike" dirty="0">
                          <a:effectLst/>
                        </a:rPr>
                        <a:t>)</a:t>
                      </a:r>
                      <a:endParaRPr lang="en-MY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MY" sz="1200" b="1" u="none" strike="noStrike" dirty="0">
                          <a:effectLst/>
                        </a:rPr>
                        <a:t>2</a:t>
                      </a:r>
                      <a:endParaRPr lang="en-MY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200" b="1" u="none" strike="noStrike" dirty="0">
                          <a:effectLst/>
                        </a:rPr>
                        <a:t>Peratusan Jumlah Pemarkahan Penilaian Kendiri Kualiti Persekitaran Tempat Kerja (</a:t>
                      </a:r>
                      <a:r>
                        <a:rPr lang="en-MY" sz="1200" b="1" u="none" strike="noStrike" dirty="0" err="1">
                          <a:effectLst/>
                        </a:rPr>
                        <a:t>Amalan</a:t>
                      </a:r>
                      <a:r>
                        <a:rPr lang="en-MY" sz="1200" b="1" u="none" strike="noStrike" dirty="0">
                          <a:effectLst/>
                        </a:rPr>
                        <a:t> 5S/EKSA) 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200" b="1" u="none" strike="noStrike" dirty="0">
                          <a:effectLst/>
                        </a:rPr>
                        <a:t>Jumlah pemarkahan penilaian kendiri antara</a:t>
                      </a:r>
                    </a:p>
                    <a:p>
                      <a:pPr algn="ctr" fontAlgn="t"/>
                      <a:r>
                        <a:rPr lang="fi-FI" sz="1200" b="1" u="none" strike="noStrike" dirty="0">
                          <a:effectLst/>
                        </a:rPr>
                        <a:t> 0-19%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200" b="1" u="none" strike="noStrike" dirty="0">
                          <a:effectLst/>
                        </a:rPr>
                        <a:t>Jumlah pemarkahan penilaian kendiri antara 20-39%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200" b="1" u="none" strike="noStrike">
                          <a:effectLst/>
                        </a:rPr>
                        <a:t>Jumlah pemarkahan penilaian kendiri antara 40-59%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200" b="1" u="none" strike="noStrike" dirty="0">
                          <a:effectLst/>
                        </a:rPr>
                        <a:t>Jumlah pemarkahan penilaian kendiri antara 60-79%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1200" b="1" u="none" strike="noStrike" dirty="0">
                          <a:effectLst/>
                        </a:rPr>
                        <a:t>Jumlah pemarkahan penilaian kendiri antara 80-100%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66" marR="4166" marT="4166" marB="0"/>
                </a:tc>
                <a:extLst>
                  <a:ext uri="{0D108BD9-81ED-4DB2-BD59-A6C34878D82A}">
                    <a16:rowId xmlns:a16="http://schemas.microsoft.com/office/drawing/2014/main" val="3223404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40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UPM-Template_Optio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786023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0" y="36576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dirty="0" err="1">
                <a:latin typeface="Times New Roman"/>
                <a:ea typeface="+mj-ea"/>
                <a:cs typeface="Times New Roman"/>
              </a:rPr>
              <a:t>Terima</a:t>
            </a:r>
            <a:r>
              <a:rPr lang="en-US" sz="3600" dirty="0">
                <a:latin typeface="Times New Roman"/>
                <a:ea typeface="+mj-ea"/>
                <a:cs typeface="Times New Roman"/>
              </a:rPr>
              <a:t> </a:t>
            </a:r>
            <a:r>
              <a:rPr lang="en-US" sz="3600" dirty="0" err="1">
                <a:latin typeface="Times New Roman"/>
                <a:ea typeface="+mj-ea"/>
                <a:cs typeface="Times New Roman"/>
              </a:rPr>
              <a:t>Kasih</a:t>
            </a:r>
            <a:r>
              <a:rPr lang="en-US" sz="3600" dirty="0">
                <a:latin typeface="Times New Roman"/>
                <a:ea typeface="+mj-ea"/>
                <a:cs typeface="Times New Roman"/>
              </a:rPr>
              <a:t> | </a:t>
            </a:r>
            <a:r>
              <a:rPr lang="en-US" sz="3600" i="1" dirty="0">
                <a:latin typeface="Times New Roman"/>
                <a:ea typeface="+mj-ea"/>
                <a:cs typeface="Times New Roman"/>
              </a:rPr>
              <a:t>Thank You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0" y="4953001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BAHAGIAN PENGURUSAN KUALITI PERKHIDMATAN, PUSAT JAMINAN KUALITI</a:t>
            </a:r>
            <a:endParaRPr lang="en-MY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FBBC6B-6E37-4775-9F63-3088EA1C5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532452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5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124200" y="228600"/>
            <a:ext cx="53340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ms-MY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  <a:cs typeface="Arial" pitchFamily="34" charset="0"/>
              </a:rPr>
              <a:t>...GARIS PANDUAN</a:t>
            </a:r>
          </a:p>
        </p:txBody>
      </p:sp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622" y="6351162"/>
            <a:ext cx="7315200" cy="4376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21414" y="214123"/>
            <a:ext cx="8742219" cy="55260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rgbClr val="FF0000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 rot="20227579">
            <a:off x="1035330" y="2193616"/>
            <a:ext cx="427932" cy="391970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FFCC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" name="Round Diagonal Corner Rectangle 7"/>
          <p:cNvSpPr/>
          <p:nvPr/>
        </p:nvSpPr>
        <p:spPr>
          <a:xfrm rot="20227579">
            <a:off x="1077442" y="3466344"/>
            <a:ext cx="427932" cy="391970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9" name="Round Diagonal Corner Rectangle 8"/>
          <p:cNvSpPr/>
          <p:nvPr/>
        </p:nvSpPr>
        <p:spPr>
          <a:xfrm rot="20227579">
            <a:off x="1077441" y="4624559"/>
            <a:ext cx="427932" cy="391970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0554" y="159600"/>
            <a:ext cx="8295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2800" b="1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rPr>
              <a:t>   </a:t>
            </a:r>
            <a:r>
              <a:rPr lang="ms-MY" sz="3600" b="1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Anugerah Kualiti Persekitaran Tempat Kerja</a:t>
            </a:r>
          </a:p>
        </p:txBody>
      </p:sp>
      <p:pic>
        <p:nvPicPr>
          <p:cNvPr id="10" name="Picture 51">
            <a:extLst>
              <a:ext uri="{FF2B5EF4-FFF2-40B4-BE49-F238E27FC236}">
                <a16:creationId xmlns:a16="http://schemas.microsoft.com/office/drawing/2014/main" id="{1AEA4CCD-3D8B-437A-889D-4EB1C1CE3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2" y="202487"/>
            <a:ext cx="1482297" cy="6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B21C64-6417-4CB8-B420-9F45F6BF7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1115" y="193399"/>
            <a:ext cx="728405" cy="1126186"/>
          </a:xfrm>
          <a:prstGeom prst="rect">
            <a:avLst/>
          </a:prstGeom>
        </p:spPr>
      </p:pic>
      <p:sp>
        <p:nvSpPr>
          <p:cNvPr id="2" name="AutoShape 2" descr="Image result for objektif">
            <a:extLst>
              <a:ext uri="{FF2B5EF4-FFF2-40B4-BE49-F238E27FC236}">
                <a16:creationId xmlns:a16="http://schemas.microsoft.com/office/drawing/2014/main" id="{40C3CA1A-0702-496E-8BE0-DF19E375DE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47B6CE4-177B-4AB0-BE56-E5F473EA70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6900132"/>
              </p:ext>
            </p:extLst>
          </p:nvPr>
        </p:nvGraphicFramePr>
        <p:xfrm>
          <a:off x="1138770" y="943845"/>
          <a:ext cx="10869353" cy="5634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C7A7477-8168-44F6-B32C-D0F94A93EBC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8" b="15824"/>
          <a:stretch/>
        </p:blipFill>
        <p:spPr>
          <a:xfrm>
            <a:off x="538664" y="933579"/>
            <a:ext cx="3365499" cy="894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675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042B34-0447-46AF-92BA-B9FCCDF1B8FD}"/>
              </a:ext>
            </a:extLst>
          </p:cNvPr>
          <p:cNvSpPr/>
          <p:nvPr/>
        </p:nvSpPr>
        <p:spPr>
          <a:xfrm>
            <a:off x="2189407" y="252070"/>
            <a:ext cx="8742219" cy="55260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rgbClr val="FF0000"/>
              </a:solidFill>
            </a:endParaRPr>
          </a:p>
        </p:txBody>
      </p:sp>
      <p:pic>
        <p:nvPicPr>
          <p:cNvPr id="14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622" y="6268491"/>
            <a:ext cx="7315200" cy="437606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027272" y="193399"/>
            <a:ext cx="8904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2800" b="1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rPr>
              <a:t>   </a:t>
            </a:r>
            <a:r>
              <a:rPr lang="ms-MY" sz="3600" b="1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Anugerah Kualiti Persekitaran Tempat Kerja</a:t>
            </a:r>
          </a:p>
        </p:txBody>
      </p:sp>
      <p:sp>
        <p:nvSpPr>
          <p:cNvPr id="21" name="TextBox 11"/>
          <p:cNvSpPr txBox="1"/>
          <p:nvPr/>
        </p:nvSpPr>
        <p:spPr>
          <a:xfrm>
            <a:off x="2836068" y="3313220"/>
            <a:ext cx="70104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ms-MY" sz="2400" dirty="0">
                <a:solidFill>
                  <a:schemeClr val="bg1"/>
                </a:solidFill>
                <a:latin typeface="+mn-lt"/>
              </a:rPr>
              <a:t>Takwim Pelaksanaan Tindakan</a:t>
            </a:r>
            <a:endParaRPr lang="ms-MY" sz="24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2777801" y="4045023"/>
            <a:ext cx="70104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ms-MY" sz="2400" dirty="0">
                <a:solidFill>
                  <a:schemeClr val="bg1"/>
                </a:solidFill>
                <a:latin typeface="+mn-lt"/>
              </a:rPr>
              <a:t>Hal-hal Lain</a:t>
            </a:r>
            <a:endParaRPr lang="ms-MY" sz="24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10" name="Picture 51">
            <a:extLst>
              <a:ext uri="{FF2B5EF4-FFF2-40B4-BE49-F238E27FC236}">
                <a16:creationId xmlns:a16="http://schemas.microsoft.com/office/drawing/2014/main" id="{2DC7BCC6-A785-486B-A82F-5B6462F24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2" y="202487"/>
            <a:ext cx="1482297" cy="6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C2FE3D-F0D2-43B3-AA4E-22E08D789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1115" y="193399"/>
            <a:ext cx="728405" cy="1126186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B868A13-8697-4F0E-9D3A-7A65A25D57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42530"/>
              </p:ext>
            </p:extLst>
          </p:nvPr>
        </p:nvGraphicFramePr>
        <p:xfrm>
          <a:off x="4861641" y="2637750"/>
          <a:ext cx="6069985" cy="3562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Round Diagonal Corner Rectangle 26">
            <a:extLst>
              <a:ext uri="{FF2B5EF4-FFF2-40B4-BE49-F238E27FC236}">
                <a16:creationId xmlns:a16="http://schemas.microsoft.com/office/drawing/2014/main" id="{21CB26A9-1EC2-4DFE-B61F-37727BA52DB7}"/>
              </a:ext>
            </a:extLst>
          </p:cNvPr>
          <p:cNvSpPr/>
          <p:nvPr/>
        </p:nvSpPr>
        <p:spPr bwMode="auto">
          <a:xfrm>
            <a:off x="3707947" y="931023"/>
            <a:ext cx="4776106" cy="530900"/>
          </a:xfrm>
          <a:prstGeom prst="round2DiagRect">
            <a:avLst>
              <a:gd name="adj1" fmla="val 0"/>
              <a:gd name="adj2" fmla="val 32961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r>
              <a:rPr lang="ms-MY" sz="2800" b="1" dirty="0">
                <a:solidFill>
                  <a:srgbClr val="FFFF00"/>
                </a:solidFill>
              </a:rPr>
              <a:t>    KRITERIA PERTANDINGAN</a:t>
            </a:r>
            <a:r>
              <a:rPr lang="ms-MY" sz="2400" b="1" dirty="0"/>
              <a:t> </a:t>
            </a:r>
            <a:endParaRPr lang="en-US" sz="2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DECB98-D33E-4EFE-80C0-E9166B4F7D1B}"/>
              </a:ext>
            </a:extLst>
          </p:cNvPr>
          <p:cNvSpPr/>
          <p:nvPr/>
        </p:nvSpPr>
        <p:spPr>
          <a:xfrm>
            <a:off x="875455" y="1588273"/>
            <a:ext cx="10931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>
              <a:defRPr/>
            </a:pPr>
            <a:r>
              <a:rPr lang="ms-MY" b="1" dirty="0">
                <a:latin typeface="Arial" panose="020B0604020202020204" pitchFamily="34" charset="0"/>
                <a:cs typeface="Arial" panose="020B0604020202020204" pitchFamily="34" charset="0"/>
              </a:rPr>
              <a:t>Penilaian pertandingan ini memberi tumpuan kepada perkara-perkara berikut:-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25AC4-3631-4D49-A605-199E26D26EA0}"/>
              </a:ext>
            </a:extLst>
          </p:cNvPr>
          <p:cNvSpPr txBox="1"/>
          <p:nvPr/>
        </p:nvSpPr>
        <p:spPr>
          <a:xfrm>
            <a:off x="4973299" y="3113165"/>
            <a:ext cx="744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BFB34D-1207-4E9C-92BE-B4D67408E013}"/>
              </a:ext>
            </a:extLst>
          </p:cNvPr>
          <p:cNvSpPr txBox="1"/>
          <p:nvPr/>
        </p:nvSpPr>
        <p:spPr>
          <a:xfrm>
            <a:off x="5254487" y="4197831"/>
            <a:ext cx="744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B48A91-B3B6-4DBB-B082-A7EE33CD1D56}"/>
              </a:ext>
            </a:extLst>
          </p:cNvPr>
          <p:cNvSpPr txBox="1"/>
          <p:nvPr/>
        </p:nvSpPr>
        <p:spPr>
          <a:xfrm>
            <a:off x="4973299" y="5269011"/>
            <a:ext cx="744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34627B11-BF18-430B-91F7-087848E178C8}"/>
              </a:ext>
            </a:extLst>
          </p:cNvPr>
          <p:cNvSpPr/>
          <p:nvPr/>
        </p:nvSpPr>
        <p:spPr>
          <a:xfrm>
            <a:off x="543912" y="2087102"/>
            <a:ext cx="5935537" cy="60209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3413" indent="88900">
              <a:buAutoNum type="alphaLcParenR"/>
              <a:tabLst>
                <a:tab pos="1076325" algn="l"/>
              </a:tabLst>
            </a:pPr>
            <a:r>
              <a:rPr lang="ms-MY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Pelaksanaan Amalan 5S</a:t>
            </a:r>
          </a:p>
        </p:txBody>
      </p:sp>
    </p:spTree>
    <p:extLst>
      <p:ext uri="{BB962C8B-B14F-4D97-AF65-F5344CB8AC3E}">
        <p14:creationId xmlns:p14="http://schemas.microsoft.com/office/powerpoint/2010/main" val="13622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B042B34-0447-46AF-92BA-B9FCCDF1B8FD}"/>
              </a:ext>
            </a:extLst>
          </p:cNvPr>
          <p:cNvSpPr/>
          <p:nvPr/>
        </p:nvSpPr>
        <p:spPr>
          <a:xfrm>
            <a:off x="2189407" y="252070"/>
            <a:ext cx="8742219" cy="55260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rgbClr val="FF0000"/>
              </a:solidFill>
            </a:endParaRPr>
          </a:p>
        </p:txBody>
      </p:sp>
      <p:pic>
        <p:nvPicPr>
          <p:cNvPr id="14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622" y="6268491"/>
            <a:ext cx="7315200" cy="437606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027272" y="193399"/>
            <a:ext cx="8904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2800" b="1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rPr>
              <a:t>   </a:t>
            </a:r>
            <a:r>
              <a:rPr lang="ms-MY" sz="3600" b="1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Anugerah Kualiti Persekitaran Tempat Kerja</a:t>
            </a:r>
          </a:p>
        </p:txBody>
      </p:sp>
      <p:sp>
        <p:nvSpPr>
          <p:cNvPr id="21" name="TextBox 11"/>
          <p:cNvSpPr txBox="1"/>
          <p:nvPr/>
        </p:nvSpPr>
        <p:spPr>
          <a:xfrm>
            <a:off x="2836068" y="3313220"/>
            <a:ext cx="70104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ms-MY" sz="2400" dirty="0">
                <a:solidFill>
                  <a:schemeClr val="bg1"/>
                </a:solidFill>
                <a:latin typeface="+mn-lt"/>
              </a:rPr>
              <a:t>Takwim Pelaksanaan Tindakan</a:t>
            </a:r>
            <a:endParaRPr lang="ms-MY" sz="24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2777801" y="4045023"/>
            <a:ext cx="7010400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3333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ms-MY" sz="2400" dirty="0">
                <a:solidFill>
                  <a:schemeClr val="bg1"/>
                </a:solidFill>
                <a:latin typeface="+mn-lt"/>
              </a:rPr>
              <a:t>Hal-hal Lain</a:t>
            </a:r>
            <a:endParaRPr lang="ms-MY" sz="2400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  <p:pic>
        <p:nvPicPr>
          <p:cNvPr id="10" name="Picture 51">
            <a:extLst>
              <a:ext uri="{FF2B5EF4-FFF2-40B4-BE49-F238E27FC236}">
                <a16:creationId xmlns:a16="http://schemas.microsoft.com/office/drawing/2014/main" id="{2DC7BCC6-A785-486B-A82F-5B6462F24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2" y="202487"/>
            <a:ext cx="1482297" cy="6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C2FE3D-F0D2-43B3-AA4E-22E08D789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1115" y="193399"/>
            <a:ext cx="728405" cy="1126186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B868A13-8697-4F0E-9D3A-7A65A25D57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0726696"/>
              </p:ext>
            </p:extLst>
          </p:nvPr>
        </p:nvGraphicFramePr>
        <p:xfrm>
          <a:off x="3924740" y="2686681"/>
          <a:ext cx="7563934" cy="3562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Round Diagonal Corner Rectangle 26">
            <a:extLst>
              <a:ext uri="{FF2B5EF4-FFF2-40B4-BE49-F238E27FC236}">
                <a16:creationId xmlns:a16="http://schemas.microsoft.com/office/drawing/2014/main" id="{21CB26A9-1EC2-4DFE-B61F-37727BA52DB7}"/>
              </a:ext>
            </a:extLst>
          </p:cNvPr>
          <p:cNvSpPr/>
          <p:nvPr/>
        </p:nvSpPr>
        <p:spPr bwMode="auto">
          <a:xfrm>
            <a:off x="3707947" y="931023"/>
            <a:ext cx="4776106" cy="530900"/>
          </a:xfrm>
          <a:prstGeom prst="round2DiagRect">
            <a:avLst>
              <a:gd name="adj1" fmla="val 0"/>
              <a:gd name="adj2" fmla="val 32961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r>
              <a:rPr lang="ms-MY" sz="2800" b="1" dirty="0">
                <a:solidFill>
                  <a:srgbClr val="FFFF00"/>
                </a:solidFill>
              </a:rPr>
              <a:t>    KRITERIA PERTANDINGAN...</a:t>
            </a:r>
            <a:r>
              <a:rPr lang="ms-MY" sz="2400" b="1" dirty="0"/>
              <a:t> </a:t>
            </a:r>
            <a:endParaRPr lang="en-US" sz="2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DECB98-D33E-4EFE-80C0-E9166B4F7D1B}"/>
              </a:ext>
            </a:extLst>
          </p:cNvPr>
          <p:cNvSpPr/>
          <p:nvPr/>
        </p:nvSpPr>
        <p:spPr>
          <a:xfrm>
            <a:off x="875455" y="1588273"/>
            <a:ext cx="10931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>
              <a:defRPr/>
            </a:pPr>
            <a:r>
              <a:rPr lang="ms-MY" b="1" dirty="0">
                <a:latin typeface="Arial" panose="020B0604020202020204" pitchFamily="34" charset="0"/>
                <a:cs typeface="Arial" panose="020B0604020202020204" pitchFamily="34" charset="0"/>
              </a:rPr>
              <a:t>Penilaian pertandingan ini memberi tumpuan kepada perkara-perkara berikut:-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25AC4-3631-4D49-A605-199E26D26EA0}"/>
              </a:ext>
            </a:extLst>
          </p:cNvPr>
          <p:cNvSpPr txBox="1"/>
          <p:nvPr/>
        </p:nvSpPr>
        <p:spPr>
          <a:xfrm>
            <a:off x="3847674" y="2853779"/>
            <a:ext cx="744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BFB34D-1207-4E9C-92BE-B4D67408E013}"/>
              </a:ext>
            </a:extLst>
          </p:cNvPr>
          <p:cNvSpPr txBox="1"/>
          <p:nvPr/>
        </p:nvSpPr>
        <p:spPr>
          <a:xfrm>
            <a:off x="4141360" y="3426794"/>
            <a:ext cx="744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B48A91-B3B6-4DBB-B082-A7EE33CD1D56}"/>
              </a:ext>
            </a:extLst>
          </p:cNvPr>
          <p:cNvSpPr txBox="1"/>
          <p:nvPr/>
        </p:nvSpPr>
        <p:spPr>
          <a:xfrm>
            <a:off x="4285082" y="3982965"/>
            <a:ext cx="744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34627B11-BF18-430B-91F7-087848E178C8}"/>
              </a:ext>
            </a:extLst>
          </p:cNvPr>
          <p:cNvSpPr/>
          <p:nvPr/>
        </p:nvSpPr>
        <p:spPr>
          <a:xfrm>
            <a:off x="543912" y="2087102"/>
            <a:ext cx="8226601" cy="602090"/>
          </a:xfrm>
          <a:prstGeom prst="homePlat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3413" indent="-363538">
              <a:tabLst>
                <a:tab pos="1076325" algn="l"/>
              </a:tabLst>
            </a:pPr>
            <a:r>
              <a:rPr lang="ms-MY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ms-MY" sz="2400" b="1" dirty="0">
                <a:solidFill>
                  <a:schemeClr val="bg1"/>
                </a:solidFill>
              </a:rPr>
              <a:t>Pelaksanaan Ekosistem Kondusif Sektor Awam (EKSA)</a:t>
            </a:r>
            <a:r>
              <a:rPr lang="ms-MY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D20ACB-D938-421E-BC63-8A55F36B8DBA}"/>
              </a:ext>
            </a:extLst>
          </p:cNvPr>
          <p:cNvSpPr txBox="1"/>
          <p:nvPr/>
        </p:nvSpPr>
        <p:spPr>
          <a:xfrm>
            <a:off x="3833699" y="5670418"/>
            <a:ext cx="744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EBEC7C-2BAF-4F92-ADD7-99385B067E61}"/>
              </a:ext>
            </a:extLst>
          </p:cNvPr>
          <p:cNvSpPr txBox="1"/>
          <p:nvPr/>
        </p:nvSpPr>
        <p:spPr>
          <a:xfrm>
            <a:off x="4147733" y="5095734"/>
            <a:ext cx="744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6E2982-9CAD-49E6-ABAE-E97F93E81401}"/>
              </a:ext>
            </a:extLst>
          </p:cNvPr>
          <p:cNvSpPr txBox="1"/>
          <p:nvPr/>
        </p:nvSpPr>
        <p:spPr>
          <a:xfrm>
            <a:off x="4285082" y="4549375"/>
            <a:ext cx="744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5711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622" y="6310233"/>
            <a:ext cx="7315200" cy="4376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03883" y="146892"/>
            <a:ext cx="8480427" cy="609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6724" y="110161"/>
            <a:ext cx="8904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2800" b="1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rPr>
              <a:t>   </a:t>
            </a:r>
            <a:r>
              <a:rPr lang="ms-MY" sz="3600" b="1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Anugerah Kualiti Persekitaran Tempat Kerja</a:t>
            </a:r>
          </a:p>
        </p:txBody>
      </p:sp>
      <p:pic>
        <p:nvPicPr>
          <p:cNvPr id="7" name="Picture 51">
            <a:extLst>
              <a:ext uri="{FF2B5EF4-FFF2-40B4-BE49-F238E27FC236}">
                <a16:creationId xmlns:a16="http://schemas.microsoft.com/office/drawing/2014/main" id="{A9B09AD6-0CB8-47F1-A375-E5BB91F8F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2" y="202487"/>
            <a:ext cx="1482297" cy="6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FEAD0D-F71C-4A78-80C0-9292F5722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1115" y="193399"/>
            <a:ext cx="728405" cy="1126186"/>
          </a:xfrm>
          <a:prstGeom prst="rect">
            <a:avLst/>
          </a:prstGeom>
        </p:spPr>
      </p:pic>
      <p:sp>
        <p:nvSpPr>
          <p:cNvPr id="9" name="Round Diagonal Corner Rectangle 26">
            <a:extLst>
              <a:ext uri="{FF2B5EF4-FFF2-40B4-BE49-F238E27FC236}">
                <a16:creationId xmlns:a16="http://schemas.microsoft.com/office/drawing/2014/main" id="{467DF0DB-1FBF-454E-B3FE-725087E509D6}"/>
              </a:ext>
            </a:extLst>
          </p:cNvPr>
          <p:cNvSpPr/>
          <p:nvPr/>
        </p:nvSpPr>
        <p:spPr bwMode="auto">
          <a:xfrm>
            <a:off x="3836165" y="858982"/>
            <a:ext cx="4161045" cy="530900"/>
          </a:xfrm>
          <a:prstGeom prst="round2DiagRect">
            <a:avLst>
              <a:gd name="adj1" fmla="val 0"/>
              <a:gd name="adj2" fmla="val 32961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ms-MY" sz="2800" b="1" dirty="0">
                <a:solidFill>
                  <a:srgbClr val="FFFF00"/>
                </a:solidFill>
              </a:rPr>
              <a:t>       KAEDAH PENILAIAN</a:t>
            </a:r>
            <a:r>
              <a:rPr lang="ms-MY" sz="2400" b="1" dirty="0"/>
              <a:t> </a:t>
            </a:r>
            <a:endParaRPr lang="en-US" sz="2400" b="1" dirty="0"/>
          </a:p>
        </p:txBody>
      </p:sp>
      <p:sp>
        <p:nvSpPr>
          <p:cNvPr id="10" name="Round Diagonal Corner Rectangle 26">
            <a:extLst>
              <a:ext uri="{FF2B5EF4-FFF2-40B4-BE49-F238E27FC236}">
                <a16:creationId xmlns:a16="http://schemas.microsoft.com/office/drawing/2014/main" id="{682A3EE4-3FDE-4B8B-AAE1-475E3736305A}"/>
              </a:ext>
            </a:extLst>
          </p:cNvPr>
          <p:cNvSpPr/>
          <p:nvPr/>
        </p:nvSpPr>
        <p:spPr bwMode="auto">
          <a:xfrm>
            <a:off x="1160526" y="1528847"/>
            <a:ext cx="10080589" cy="4626412"/>
          </a:xfrm>
          <a:prstGeom prst="round2DiagRect">
            <a:avLst>
              <a:gd name="adj1" fmla="val 0"/>
              <a:gd name="adj2" fmla="val 32961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>
            <a:spAutoFit/>
          </a:bodyPr>
          <a:lstStyle/>
          <a:p>
            <a:pPr>
              <a:tabLst>
                <a:tab pos="738188" algn="l"/>
                <a:tab pos="1195388" algn="l"/>
              </a:tabLst>
              <a:defRPr/>
            </a:pPr>
            <a:r>
              <a:rPr lang="ms-MY" sz="2800" b="1" dirty="0">
                <a:solidFill>
                  <a:srgbClr val="FFFF00"/>
                </a:solidFill>
              </a:rPr>
              <a:t>		</a:t>
            </a:r>
            <a:r>
              <a:rPr lang="ms-MY" sz="2400" b="1" dirty="0">
                <a:solidFill>
                  <a:schemeClr val="bg1"/>
                </a:solidFill>
              </a:rPr>
              <a:t>Penilaian oleh Panel Penilai yang dilantik</a:t>
            </a:r>
          </a:p>
          <a:p>
            <a:pPr marL="742950" algn="just">
              <a:tabLst>
                <a:tab pos="738188" algn="l"/>
                <a:tab pos="1195388" algn="l"/>
              </a:tabLst>
              <a:defRPr/>
            </a:pPr>
            <a:endParaRPr lang="ms-MY" sz="2400" b="1" dirty="0">
              <a:solidFill>
                <a:schemeClr val="bg1"/>
              </a:solidFill>
            </a:endParaRPr>
          </a:p>
          <a:p>
            <a:pPr marL="742950" algn="just">
              <a:tabLst>
                <a:tab pos="738188" algn="l"/>
                <a:tab pos="1195388" algn="l"/>
              </a:tabLst>
              <a:defRPr/>
            </a:pPr>
            <a:r>
              <a:rPr lang="ms-MY" sz="2400" b="1" dirty="0">
                <a:solidFill>
                  <a:schemeClr val="bg1"/>
                </a:solidFill>
              </a:rPr>
              <a:t>	Penilaian akan dibuat pada bulan September 2018</a:t>
            </a:r>
          </a:p>
          <a:p>
            <a:pPr marL="742950" algn="just">
              <a:tabLst>
                <a:tab pos="738188" algn="l"/>
                <a:tab pos="1195388" algn="l"/>
              </a:tabLst>
              <a:defRPr/>
            </a:pPr>
            <a:endParaRPr lang="ms-MY" sz="2400" b="1" dirty="0">
              <a:solidFill>
                <a:schemeClr val="bg1"/>
              </a:solidFill>
            </a:endParaRPr>
          </a:p>
          <a:p>
            <a:pPr marL="1195388" indent="-452438" algn="just">
              <a:tabLst>
                <a:tab pos="1195388" algn="l"/>
              </a:tabLst>
              <a:defRPr/>
            </a:pPr>
            <a:r>
              <a:rPr lang="ms-MY" sz="2400" b="1" dirty="0">
                <a:solidFill>
                  <a:schemeClr val="bg1"/>
                </a:solidFill>
              </a:rPr>
              <a:t>	Hanya PTJ yang mengesahkan pelaksanaan amalan 5S/EKSA dan memperolehi markah penilaian kendiri </a:t>
            </a:r>
            <a:r>
              <a:rPr lang="ms-MY" sz="2400" b="1" u="sng" dirty="0">
                <a:solidFill>
                  <a:schemeClr val="bg1"/>
                </a:solidFill>
              </a:rPr>
              <a:t>≥ 80% </a:t>
            </a:r>
            <a:r>
              <a:rPr lang="ms-MY" sz="2400" b="1" dirty="0">
                <a:solidFill>
                  <a:schemeClr val="bg1"/>
                </a:solidFill>
              </a:rPr>
              <a:t>sahaja akan dipertimbangkan untuk dilawati dan dinilai oleh panel penilai. Sekiranya PTJ mengesahkan tidak melaksanakan amalan 5S/EKSA, PTJ tersebut tidak akan dinilai dan mendapat markah 0% bagi tujuan anugerah ini</a:t>
            </a:r>
          </a:p>
        </p:txBody>
      </p:sp>
      <p:sp>
        <p:nvSpPr>
          <p:cNvPr id="11" name="Round Diagonal Corner Rectangle 6">
            <a:extLst>
              <a:ext uri="{FF2B5EF4-FFF2-40B4-BE49-F238E27FC236}">
                <a16:creationId xmlns:a16="http://schemas.microsoft.com/office/drawing/2014/main" id="{7F8B46E0-D64A-4948-98D0-2C6166F9E21D}"/>
              </a:ext>
            </a:extLst>
          </p:cNvPr>
          <p:cNvSpPr/>
          <p:nvPr/>
        </p:nvSpPr>
        <p:spPr>
          <a:xfrm rot="20227579">
            <a:off x="2066845" y="2080274"/>
            <a:ext cx="427932" cy="391970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2" name="Round Diagonal Corner Rectangle 7">
            <a:extLst>
              <a:ext uri="{FF2B5EF4-FFF2-40B4-BE49-F238E27FC236}">
                <a16:creationId xmlns:a16="http://schemas.microsoft.com/office/drawing/2014/main" id="{ED91E908-1480-44CF-BDF1-1097367DB5AC}"/>
              </a:ext>
            </a:extLst>
          </p:cNvPr>
          <p:cNvSpPr/>
          <p:nvPr/>
        </p:nvSpPr>
        <p:spPr>
          <a:xfrm rot="20227579">
            <a:off x="2121405" y="2823183"/>
            <a:ext cx="427932" cy="391970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3" name="Round Diagonal Corner Rectangle 8">
            <a:extLst>
              <a:ext uri="{FF2B5EF4-FFF2-40B4-BE49-F238E27FC236}">
                <a16:creationId xmlns:a16="http://schemas.microsoft.com/office/drawing/2014/main" id="{60182FF3-92BC-48AB-84B7-B95149BB9229}"/>
              </a:ext>
            </a:extLst>
          </p:cNvPr>
          <p:cNvSpPr/>
          <p:nvPr/>
        </p:nvSpPr>
        <p:spPr>
          <a:xfrm rot="20227579">
            <a:off x="2121406" y="3590249"/>
            <a:ext cx="427932" cy="391970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825F23-37A2-4BC9-B7DB-D4BC5C46C1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611" y="3755143"/>
            <a:ext cx="766216" cy="53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1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622" y="6420394"/>
            <a:ext cx="7315200" cy="437606"/>
          </a:xfrm>
          <a:prstGeom prst="rect">
            <a:avLst/>
          </a:prstGeom>
        </p:spPr>
      </p:pic>
      <p:pic>
        <p:nvPicPr>
          <p:cNvPr id="7" name="Picture 51">
            <a:extLst>
              <a:ext uri="{FF2B5EF4-FFF2-40B4-BE49-F238E27FC236}">
                <a16:creationId xmlns:a16="http://schemas.microsoft.com/office/drawing/2014/main" id="{F7771E34-C53C-4410-B02E-77A53842F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2" y="202487"/>
            <a:ext cx="1482297" cy="6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54BAFC-119A-4408-BA98-1D8B1AB361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1115" y="193399"/>
            <a:ext cx="728405" cy="1126186"/>
          </a:xfrm>
          <a:prstGeom prst="rect">
            <a:avLst/>
          </a:prstGeom>
        </p:spPr>
      </p:pic>
      <p:sp>
        <p:nvSpPr>
          <p:cNvPr id="9" name="Round Diagonal Corner Rectangle 1">
            <a:extLst>
              <a:ext uri="{FF2B5EF4-FFF2-40B4-BE49-F238E27FC236}">
                <a16:creationId xmlns:a16="http://schemas.microsoft.com/office/drawing/2014/main" id="{327CDA71-5800-4F71-B83B-3A1003B57085}"/>
              </a:ext>
            </a:extLst>
          </p:cNvPr>
          <p:cNvSpPr/>
          <p:nvPr/>
        </p:nvSpPr>
        <p:spPr bwMode="auto">
          <a:xfrm>
            <a:off x="1138770" y="1422958"/>
            <a:ext cx="10232236" cy="4948744"/>
          </a:xfrm>
          <a:prstGeom prst="round2DiagRect">
            <a:avLst>
              <a:gd name="adj1" fmla="val 0"/>
              <a:gd name="adj2" fmla="val 32961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>
            <a:spAutoFit/>
          </a:bodyPr>
          <a:lstStyle/>
          <a:p>
            <a:pPr marL="742950" algn="just">
              <a:defRPr/>
            </a:pPr>
            <a:r>
              <a:rPr lang="ms-MY" sz="2400" b="1" dirty="0">
                <a:solidFill>
                  <a:schemeClr val="bg1"/>
                </a:solidFill>
              </a:rPr>
              <a:t>Penilaian kendiri </a:t>
            </a:r>
            <a:r>
              <a:rPr lang="ms-MY" sz="2400" b="1" u="sng" dirty="0">
                <a:solidFill>
                  <a:schemeClr val="bg1"/>
                </a:solidFill>
              </a:rPr>
              <a:t>wajib</a:t>
            </a:r>
            <a:r>
              <a:rPr lang="ms-MY" sz="2400" b="1" dirty="0">
                <a:solidFill>
                  <a:schemeClr val="bg1"/>
                </a:solidFill>
              </a:rPr>
              <a:t> dilaksanakan oleh penilai 5S/EKSA luar PTJ</a:t>
            </a:r>
            <a:endParaRPr lang="ms-MY" sz="2000" b="1" dirty="0"/>
          </a:p>
          <a:p>
            <a:pPr marL="742950" algn="just">
              <a:defRPr/>
            </a:pPr>
            <a:endParaRPr lang="ms-MY" sz="2400" b="1" dirty="0">
              <a:solidFill>
                <a:schemeClr val="bg1"/>
              </a:solidFill>
            </a:endParaRPr>
          </a:p>
          <a:p>
            <a:pPr marL="742950" algn="just">
              <a:defRPr/>
            </a:pPr>
            <a:r>
              <a:rPr lang="ms-MY" sz="2400" b="1" dirty="0">
                <a:solidFill>
                  <a:schemeClr val="bg1"/>
                </a:solidFill>
              </a:rPr>
              <a:t>Panel Penilai hanya akan mengadakan lawatan bagi proses verifikasi pemarkahan penilaian kendiri bagi </a:t>
            </a:r>
            <a:r>
              <a:rPr lang="ms-MY" sz="2400" b="1" u="sng" dirty="0">
                <a:solidFill>
                  <a:schemeClr val="bg1"/>
                </a:solidFill>
              </a:rPr>
              <a:t>tujuh (7) PTJ </a:t>
            </a:r>
            <a:r>
              <a:rPr lang="ms-MY" sz="2400" b="1" dirty="0">
                <a:solidFill>
                  <a:schemeClr val="bg1"/>
                </a:solidFill>
              </a:rPr>
              <a:t>yang memperolehi markah tertinggi bagi setiap kategori yang dipertandingkan pada satu tarikh yang akan dimaklumkan kelak </a:t>
            </a:r>
          </a:p>
          <a:p>
            <a:pPr marL="742950" algn="just">
              <a:defRPr/>
            </a:pPr>
            <a:endParaRPr lang="ms-MY" sz="1000" b="1" dirty="0">
              <a:solidFill>
                <a:schemeClr val="bg1"/>
              </a:solidFill>
            </a:endParaRPr>
          </a:p>
          <a:p>
            <a:pPr marL="742950" algn="just">
              <a:defRPr/>
            </a:pPr>
            <a:endParaRPr lang="ms-MY" sz="500" b="1" dirty="0">
              <a:solidFill>
                <a:schemeClr val="bg1"/>
              </a:solidFill>
            </a:endParaRPr>
          </a:p>
          <a:p>
            <a:pPr marL="742950" algn="just">
              <a:defRPr/>
            </a:pPr>
            <a:endParaRPr lang="ms-MY" sz="500" b="1" dirty="0">
              <a:solidFill>
                <a:schemeClr val="bg1"/>
              </a:solidFill>
            </a:endParaRPr>
          </a:p>
          <a:p>
            <a:pPr marL="742950" algn="just">
              <a:defRPr/>
            </a:pPr>
            <a:endParaRPr lang="ms-MY" sz="500" b="1" dirty="0">
              <a:solidFill>
                <a:schemeClr val="bg1"/>
              </a:solidFill>
            </a:endParaRPr>
          </a:p>
          <a:p>
            <a:pPr marL="742950" algn="just">
              <a:defRPr/>
            </a:pPr>
            <a:r>
              <a:rPr lang="ms-MY" sz="2400" b="1" dirty="0">
                <a:solidFill>
                  <a:schemeClr val="bg1"/>
                </a:solidFill>
              </a:rPr>
              <a:t>Keputusan pertandingan adalah muktamad</a:t>
            </a:r>
          </a:p>
          <a:p>
            <a:pPr marL="742950" algn="just">
              <a:defRPr/>
            </a:pPr>
            <a:endParaRPr lang="ms-MY" sz="1000" b="1" dirty="0">
              <a:solidFill>
                <a:schemeClr val="bg1"/>
              </a:solidFill>
            </a:endParaRPr>
          </a:p>
          <a:p>
            <a:pPr marL="742950" algn="just">
              <a:defRPr/>
            </a:pPr>
            <a:endParaRPr lang="ms-MY" sz="1000" b="1" dirty="0">
              <a:solidFill>
                <a:schemeClr val="bg1"/>
              </a:solidFill>
            </a:endParaRPr>
          </a:p>
          <a:p>
            <a:pPr marL="742950" algn="just">
              <a:defRPr/>
            </a:pPr>
            <a:r>
              <a:rPr lang="ms-MY" sz="2400" b="1" dirty="0">
                <a:solidFill>
                  <a:schemeClr val="bg1"/>
                </a:solidFill>
                <a:sym typeface="Wingdings"/>
              </a:rPr>
              <a:t>Keputusan </a:t>
            </a:r>
            <a:r>
              <a:rPr lang="ms-MY" sz="2400" b="1" dirty="0">
                <a:solidFill>
                  <a:schemeClr val="bg1"/>
                </a:solidFill>
              </a:rPr>
              <a:t>akan diumumkan semasa Sambutan Hari Kualiti dan Inovasi Perkhidmatan pada 2 November 2018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ound Diagonal Corner Rectangle 7">
            <a:extLst>
              <a:ext uri="{FF2B5EF4-FFF2-40B4-BE49-F238E27FC236}">
                <a16:creationId xmlns:a16="http://schemas.microsoft.com/office/drawing/2014/main" id="{33BAE0EA-E87C-4B9D-B580-EBCB5F477ACA}"/>
              </a:ext>
            </a:extLst>
          </p:cNvPr>
          <p:cNvSpPr/>
          <p:nvPr/>
        </p:nvSpPr>
        <p:spPr>
          <a:xfrm rot="20227579">
            <a:off x="1710593" y="1923964"/>
            <a:ext cx="427932" cy="391970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11" name="Round Diagonal Corner Rectangle 8">
            <a:extLst>
              <a:ext uri="{FF2B5EF4-FFF2-40B4-BE49-F238E27FC236}">
                <a16:creationId xmlns:a16="http://schemas.microsoft.com/office/drawing/2014/main" id="{BA0BF9C3-E607-422C-B933-DAFB4EEBE048}"/>
              </a:ext>
            </a:extLst>
          </p:cNvPr>
          <p:cNvSpPr/>
          <p:nvPr/>
        </p:nvSpPr>
        <p:spPr>
          <a:xfrm rot="20227579">
            <a:off x="1710592" y="2706690"/>
            <a:ext cx="427932" cy="391970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12" name="Round Diagonal Corner Rectangle 9">
            <a:extLst>
              <a:ext uri="{FF2B5EF4-FFF2-40B4-BE49-F238E27FC236}">
                <a16:creationId xmlns:a16="http://schemas.microsoft.com/office/drawing/2014/main" id="{FCE9C248-E40F-48FC-9565-23E590931EC6}"/>
              </a:ext>
            </a:extLst>
          </p:cNvPr>
          <p:cNvSpPr/>
          <p:nvPr/>
        </p:nvSpPr>
        <p:spPr>
          <a:xfrm rot="20227579">
            <a:off x="1776849" y="4477972"/>
            <a:ext cx="427932" cy="391970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13" name="Round Diagonal Corner Rectangle 26">
            <a:extLst>
              <a:ext uri="{FF2B5EF4-FFF2-40B4-BE49-F238E27FC236}">
                <a16:creationId xmlns:a16="http://schemas.microsoft.com/office/drawing/2014/main" id="{D7CF42C2-E027-4335-9AD6-D0221B461D42}"/>
              </a:ext>
            </a:extLst>
          </p:cNvPr>
          <p:cNvSpPr/>
          <p:nvPr/>
        </p:nvSpPr>
        <p:spPr bwMode="auto">
          <a:xfrm>
            <a:off x="3836165" y="858982"/>
            <a:ext cx="4161045" cy="530900"/>
          </a:xfrm>
          <a:prstGeom prst="round2DiagRect">
            <a:avLst>
              <a:gd name="adj1" fmla="val 0"/>
              <a:gd name="adj2" fmla="val 32961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ms-MY" sz="2800" b="1" dirty="0">
                <a:solidFill>
                  <a:srgbClr val="FFFF00"/>
                </a:solidFill>
              </a:rPr>
              <a:t>       KAEDAH PENILAIAN...</a:t>
            </a:r>
            <a:r>
              <a:rPr lang="ms-MY" sz="2400" b="1" dirty="0"/>
              <a:t> </a:t>
            </a:r>
            <a:endParaRPr lang="en-US" sz="2400" b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5F2B706-5E77-482A-982A-FA73AB9A7F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510" y="6023048"/>
            <a:ext cx="1877865" cy="794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Round Diagonal Corner Rectangle 9">
            <a:extLst>
              <a:ext uri="{FF2B5EF4-FFF2-40B4-BE49-F238E27FC236}">
                <a16:creationId xmlns:a16="http://schemas.microsoft.com/office/drawing/2014/main" id="{42B878BC-A498-4B3C-96AE-7E42DA8CE527}"/>
              </a:ext>
            </a:extLst>
          </p:cNvPr>
          <p:cNvSpPr/>
          <p:nvPr/>
        </p:nvSpPr>
        <p:spPr>
          <a:xfrm rot="20227579">
            <a:off x="1762102" y="5209721"/>
            <a:ext cx="427932" cy="391970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7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7D93C3-92CE-4154-9B90-2F4D27F3E5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006" y="1913057"/>
            <a:ext cx="766216" cy="5306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6C516E-2FB4-4235-BD6A-D21C1EB087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930" y="2771867"/>
            <a:ext cx="766216" cy="5306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B263BE9-4F6F-4F36-A8DD-31AC6EB00E1F}"/>
              </a:ext>
            </a:extLst>
          </p:cNvPr>
          <p:cNvSpPr/>
          <p:nvPr/>
        </p:nvSpPr>
        <p:spPr>
          <a:xfrm>
            <a:off x="2403883" y="146892"/>
            <a:ext cx="8480427" cy="609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24365E-5E42-4E74-A61B-96449300007B}"/>
              </a:ext>
            </a:extLst>
          </p:cNvPr>
          <p:cNvSpPr txBox="1"/>
          <p:nvPr/>
        </p:nvSpPr>
        <p:spPr>
          <a:xfrm>
            <a:off x="2236724" y="110161"/>
            <a:ext cx="8904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2800" b="1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rPr>
              <a:t>   </a:t>
            </a:r>
            <a:r>
              <a:rPr lang="ms-MY" sz="3600" b="1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Anugerah Kualiti Persekitaran Tempat Kerja</a:t>
            </a:r>
          </a:p>
        </p:txBody>
      </p:sp>
    </p:spTree>
    <p:extLst>
      <p:ext uri="{BB962C8B-B14F-4D97-AF65-F5344CB8AC3E}">
        <p14:creationId xmlns:p14="http://schemas.microsoft.com/office/powerpoint/2010/main" val="10137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622" y="6348208"/>
            <a:ext cx="7315200" cy="437606"/>
          </a:xfrm>
          <a:prstGeom prst="rect">
            <a:avLst/>
          </a:prstGeom>
        </p:spPr>
      </p:pic>
      <p:pic>
        <p:nvPicPr>
          <p:cNvPr id="10" name="Picture 51">
            <a:extLst>
              <a:ext uri="{FF2B5EF4-FFF2-40B4-BE49-F238E27FC236}">
                <a16:creationId xmlns:a16="http://schemas.microsoft.com/office/drawing/2014/main" id="{2DEAB3FD-9EDD-423D-8B33-B4E3C9C55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2" y="202487"/>
            <a:ext cx="1482297" cy="6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507510-830D-4EB1-997A-77CDDF64A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1115" y="193399"/>
            <a:ext cx="728405" cy="1126186"/>
          </a:xfrm>
          <a:prstGeom prst="rect">
            <a:avLst/>
          </a:prstGeom>
        </p:spPr>
      </p:pic>
      <p:sp>
        <p:nvSpPr>
          <p:cNvPr id="13" name="Round Diagonal Corner Rectangle 26">
            <a:extLst>
              <a:ext uri="{FF2B5EF4-FFF2-40B4-BE49-F238E27FC236}">
                <a16:creationId xmlns:a16="http://schemas.microsoft.com/office/drawing/2014/main" id="{A666046F-E79B-4308-B8E1-40249268960E}"/>
              </a:ext>
            </a:extLst>
          </p:cNvPr>
          <p:cNvSpPr/>
          <p:nvPr/>
        </p:nvSpPr>
        <p:spPr bwMode="auto">
          <a:xfrm>
            <a:off x="1519249" y="1211061"/>
            <a:ext cx="9382102" cy="5005626"/>
          </a:xfrm>
          <a:prstGeom prst="round2DiagRect">
            <a:avLst>
              <a:gd name="adj1" fmla="val 0"/>
              <a:gd name="adj2" fmla="val 32961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ms-MY" sz="2400" dirty="0">
                <a:solidFill>
                  <a:schemeClr val="bg1"/>
                </a:solidFill>
                <a:sym typeface="Wingdings"/>
              </a:rPr>
              <a:t>	</a:t>
            </a:r>
            <a:r>
              <a:rPr lang="ms-MY" sz="2400" b="1" dirty="0">
                <a:solidFill>
                  <a:schemeClr val="bg1"/>
                </a:solidFill>
              </a:rPr>
              <a:t>Proses penilaian berdasarkan sampel lokasi yang dipilih 	oleh Penilai iaitu:</a:t>
            </a:r>
          </a:p>
          <a:p>
            <a:pPr>
              <a:defRPr/>
            </a:pPr>
            <a:endParaRPr lang="en-US" sz="2400" b="1" dirty="0">
              <a:solidFill>
                <a:schemeClr val="bg1"/>
              </a:solidFill>
            </a:endParaRPr>
          </a:p>
          <a:p>
            <a:pPr marL="1943100" lvl="1" indent="-457200">
              <a:buFont typeface="+mj-lt"/>
              <a:buAutoNum type="alphaLcPeriod"/>
              <a:defRPr/>
            </a:pPr>
            <a:r>
              <a:rPr lang="ms-MY" sz="2400" b="1" dirty="0">
                <a:solidFill>
                  <a:schemeClr val="bg1"/>
                </a:solidFill>
              </a:rPr>
              <a:t>Satu (1) Ruang pejabat</a:t>
            </a:r>
            <a:endParaRPr lang="en-US" sz="2400" b="1" dirty="0">
              <a:solidFill>
                <a:schemeClr val="bg1"/>
              </a:solidFill>
            </a:endParaRPr>
          </a:p>
          <a:p>
            <a:pPr marL="1943100" lvl="1" indent="-457200">
              <a:buFont typeface="+mj-lt"/>
              <a:buAutoNum type="alphaLcPeriod"/>
              <a:defRPr/>
            </a:pPr>
            <a:r>
              <a:rPr lang="ms-MY" sz="2400" b="1" dirty="0">
                <a:solidFill>
                  <a:schemeClr val="bg1"/>
                </a:solidFill>
              </a:rPr>
              <a:t>Satu  (1) Bilik Mesyuarat</a:t>
            </a:r>
            <a:endParaRPr lang="en-US" sz="2400" b="1" dirty="0">
              <a:solidFill>
                <a:schemeClr val="bg1"/>
              </a:solidFill>
            </a:endParaRPr>
          </a:p>
          <a:p>
            <a:pPr marL="1943100" lvl="1" indent="-457200">
              <a:buFont typeface="+mj-lt"/>
              <a:buAutoNum type="alphaLcPeriod"/>
              <a:defRPr/>
            </a:pPr>
            <a:r>
              <a:rPr lang="ms-MY" sz="2400" b="1" dirty="0">
                <a:solidFill>
                  <a:schemeClr val="bg1"/>
                </a:solidFill>
              </a:rPr>
              <a:t>Satu (1) Bilik Latihan/Kuliah</a:t>
            </a:r>
            <a:endParaRPr lang="en-US" sz="2400" b="1" dirty="0">
              <a:solidFill>
                <a:schemeClr val="bg1"/>
              </a:solidFill>
            </a:endParaRPr>
          </a:p>
          <a:p>
            <a:pPr marL="1943100" lvl="1" indent="-457200">
              <a:buFont typeface="+mj-lt"/>
              <a:buAutoNum type="alphaLcPeriod"/>
              <a:defRPr/>
            </a:pPr>
            <a:r>
              <a:rPr lang="ms-MY" sz="2400" b="1" dirty="0">
                <a:solidFill>
                  <a:schemeClr val="bg1"/>
                </a:solidFill>
              </a:rPr>
              <a:t>Satu (1) Kaunter</a:t>
            </a:r>
          </a:p>
          <a:p>
            <a:pPr marL="1943100" lvl="1" indent="-457200">
              <a:buFont typeface="+mj-lt"/>
              <a:buAutoNum type="alphaLcPeriod"/>
              <a:defRPr/>
            </a:pPr>
            <a:r>
              <a:rPr lang="ms-MY" sz="2400" b="1" dirty="0">
                <a:solidFill>
                  <a:schemeClr val="bg1"/>
                </a:solidFill>
              </a:rPr>
              <a:t>Satu (1) Stor</a:t>
            </a:r>
            <a:endParaRPr lang="en-US" sz="2400" b="1" dirty="0">
              <a:solidFill>
                <a:schemeClr val="bg1"/>
              </a:solidFill>
            </a:endParaRPr>
          </a:p>
          <a:p>
            <a:pPr marL="1943100" lvl="1" indent="-457200">
              <a:buFont typeface="+mj-lt"/>
              <a:buAutoNum type="alphaLcPeriod"/>
              <a:defRPr/>
            </a:pPr>
            <a:r>
              <a:rPr lang="ms-MY" sz="2400" b="1" dirty="0">
                <a:solidFill>
                  <a:schemeClr val="bg1"/>
                </a:solidFill>
              </a:rPr>
              <a:t>Satu (1) Pantri</a:t>
            </a:r>
            <a:endParaRPr lang="en-US" sz="2400" b="1" dirty="0">
              <a:solidFill>
                <a:schemeClr val="bg1"/>
              </a:solidFill>
            </a:endParaRPr>
          </a:p>
          <a:p>
            <a:pPr marL="1943100" lvl="1" indent="-457200">
              <a:buFont typeface="+mj-lt"/>
              <a:buAutoNum type="alphaLcPeriod"/>
              <a:defRPr/>
            </a:pPr>
            <a:r>
              <a:rPr lang="ms-MY" sz="2400" b="1" dirty="0">
                <a:solidFill>
                  <a:schemeClr val="bg1"/>
                </a:solidFill>
              </a:rPr>
              <a:t>Satu (1) Surau/Bilik Solat</a:t>
            </a:r>
            <a:endParaRPr lang="en-US" sz="2400" b="1" dirty="0">
              <a:solidFill>
                <a:schemeClr val="bg1"/>
              </a:solidFill>
            </a:endParaRPr>
          </a:p>
          <a:p>
            <a:pPr marL="1943100" lvl="1" indent="-457200">
              <a:buFont typeface="+mj-lt"/>
              <a:buAutoNum type="alphaLcPeriod"/>
              <a:defRPr/>
            </a:pPr>
            <a:r>
              <a:rPr lang="ms-MY" sz="2400" b="1" dirty="0">
                <a:solidFill>
                  <a:schemeClr val="bg1"/>
                </a:solidFill>
              </a:rPr>
              <a:t>Satu (1) Tandas</a:t>
            </a:r>
            <a:r>
              <a:rPr lang="ms-MY" sz="2000" dirty="0">
                <a:solidFill>
                  <a:schemeClr val="bg1"/>
                </a:solidFill>
              </a:rPr>
              <a:t>    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ound Diagonal Corner Rectangle 26">
            <a:extLst>
              <a:ext uri="{FF2B5EF4-FFF2-40B4-BE49-F238E27FC236}">
                <a16:creationId xmlns:a16="http://schemas.microsoft.com/office/drawing/2014/main" id="{B8A35778-562B-4FA3-9BA1-BAAA65E1A723}"/>
              </a:ext>
            </a:extLst>
          </p:cNvPr>
          <p:cNvSpPr/>
          <p:nvPr/>
        </p:nvSpPr>
        <p:spPr bwMode="auto">
          <a:xfrm>
            <a:off x="3784649" y="680161"/>
            <a:ext cx="4161045" cy="530900"/>
          </a:xfrm>
          <a:prstGeom prst="round2DiagRect">
            <a:avLst>
              <a:gd name="adj1" fmla="val 0"/>
              <a:gd name="adj2" fmla="val 32961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ms-MY" sz="2800" b="1" dirty="0">
                <a:solidFill>
                  <a:srgbClr val="FFFF00"/>
                </a:solidFill>
              </a:rPr>
              <a:t>       KAEDAH PENILAIAN...</a:t>
            </a:r>
            <a:r>
              <a:rPr lang="ms-MY" sz="2400" b="1" dirty="0"/>
              <a:t> </a:t>
            </a:r>
            <a:endParaRPr lang="en-US" sz="2400" b="1" dirty="0"/>
          </a:p>
        </p:txBody>
      </p:sp>
      <p:sp>
        <p:nvSpPr>
          <p:cNvPr id="15" name="Round Diagonal Corner Rectangle 9">
            <a:extLst>
              <a:ext uri="{FF2B5EF4-FFF2-40B4-BE49-F238E27FC236}">
                <a16:creationId xmlns:a16="http://schemas.microsoft.com/office/drawing/2014/main" id="{FAF6261E-8DFA-4F31-ADA1-5C9368AD9AFB}"/>
              </a:ext>
            </a:extLst>
          </p:cNvPr>
          <p:cNvSpPr/>
          <p:nvPr/>
        </p:nvSpPr>
        <p:spPr>
          <a:xfrm rot="20227579">
            <a:off x="2154145" y="1750040"/>
            <a:ext cx="427932" cy="391970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FFC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8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5B3293-2AF1-4BFE-8E28-90C4EAD0CDE3}"/>
              </a:ext>
            </a:extLst>
          </p:cNvPr>
          <p:cNvSpPr/>
          <p:nvPr/>
        </p:nvSpPr>
        <p:spPr>
          <a:xfrm>
            <a:off x="2261949" y="42685"/>
            <a:ext cx="8480427" cy="609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A3F88B-37B2-4219-97AB-D721C713C9B0}"/>
              </a:ext>
            </a:extLst>
          </p:cNvPr>
          <p:cNvSpPr txBox="1"/>
          <p:nvPr/>
        </p:nvSpPr>
        <p:spPr>
          <a:xfrm>
            <a:off x="2094790" y="5954"/>
            <a:ext cx="8904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2800" b="1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rPr>
              <a:t>   </a:t>
            </a:r>
            <a:r>
              <a:rPr lang="ms-MY" sz="3600" b="1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Anugerah Kualiti Persekitaran Tempat Kerja</a:t>
            </a:r>
          </a:p>
        </p:txBody>
      </p:sp>
    </p:spTree>
    <p:extLst>
      <p:ext uri="{BB962C8B-B14F-4D97-AF65-F5344CB8AC3E}">
        <p14:creationId xmlns:p14="http://schemas.microsoft.com/office/powerpoint/2010/main" val="323834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 descr="Inner-UPM-Template_Option-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622" y="6308701"/>
            <a:ext cx="7315200" cy="437606"/>
          </a:xfrm>
          <a:prstGeom prst="rect">
            <a:avLst/>
          </a:prstGeom>
        </p:spPr>
      </p:pic>
      <p:pic>
        <p:nvPicPr>
          <p:cNvPr id="11" name="Picture 51">
            <a:extLst>
              <a:ext uri="{FF2B5EF4-FFF2-40B4-BE49-F238E27FC236}">
                <a16:creationId xmlns:a16="http://schemas.microsoft.com/office/drawing/2014/main" id="{40539AF5-21DE-4D1D-8289-98369227CD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2" y="202487"/>
            <a:ext cx="1482297" cy="6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7E7A29-DE9E-4E56-999A-2E924D194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3595" y="71058"/>
            <a:ext cx="728405" cy="1126186"/>
          </a:xfrm>
          <a:prstGeom prst="rect">
            <a:avLst/>
          </a:prstGeom>
        </p:spPr>
      </p:pic>
      <p:sp>
        <p:nvSpPr>
          <p:cNvPr id="14" name="Round Diagonal Corner Rectangle 26">
            <a:extLst>
              <a:ext uri="{FF2B5EF4-FFF2-40B4-BE49-F238E27FC236}">
                <a16:creationId xmlns:a16="http://schemas.microsoft.com/office/drawing/2014/main" id="{7C205679-A68D-48C6-AAD4-35DF3DBB354D}"/>
              </a:ext>
            </a:extLst>
          </p:cNvPr>
          <p:cNvSpPr/>
          <p:nvPr/>
        </p:nvSpPr>
        <p:spPr bwMode="auto">
          <a:xfrm>
            <a:off x="4209652" y="955758"/>
            <a:ext cx="3272973" cy="530900"/>
          </a:xfrm>
          <a:prstGeom prst="round2DiagRect">
            <a:avLst>
              <a:gd name="adj1" fmla="val 0"/>
              <a:gd name="adj2" fmla="val 32961"/>
            </a:avLst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ms-MY" sz="2800" b="1" dirty="0">
                <a:solidFill>
                  <a:srgbClr val="FFFF00"/>
                </a:solidFill>
              </a:rPr>
              <a:t>       PENYERTAAN</a:t>
            </a:r>
            <a:endParaRPr lang="en-US" sz="2400" b="1" dirty="0"/>
          </a:p>
        </p:txBody>
      </p:sp>
      <p:sp>
        <p:nvSpPr>
          <p:cNvPr id="15" name="Round Diagonal Corner Rectangle 26">
            <a:extLst>
              <a:ext uri="{FF2B5EF4-FFF2-40B4-BE49-F238E27FC236}">
                <a16:creationId xmlns:a16="http://schemas.microsoft.com/office/drawing/2014/main" id="{008C8573-EB2B-4E92-8446-84008F8B3AA9}"/>
              </a:ext>
            </a:extLst>
          </p:cNvPr>
          <p:cNvSpPr/>
          <p:nvPr/>
        </p:nvSpPr>
        <p:spPr bwMode="auto">
          <a:xfrm>
            <a:off x="1387231" y="1858997"/>
            <a:ext cx="9397042" cy="3697337"/>
          </a:xfrm>
          <a:prstGeom prst="round2DiagRect">
            <a:avLst>
              <a:gd name="adj1" fmla="val 0"/>
              <a:gd name="adj2" fmla="val 32961"/>
            </a:avLst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ysDash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>
            <a:spAutoFit/>
          </a:bodyPr>
          <a:lstStyle/>
          <a:p>
            <a:pPr eaLnBrk="1" hangingPunct="1">
              <a:defRPr/>
            </a:pPr>
            <a:endParaRPr lang="en-US" sz="1500" dirty="0"/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ms-MY" sz="2800" b="1" u="sng" dirty="0">
                <a:solidFill>
                  <a:schemeClr val="bg1"/>
                </a:solidFill>
                <a:sym typeface="Wingdings"/>
              </a:rPr>
              <a:t>D</a:t>
            </a:r>
            <a:r>
              <a:rPr lang="ms-MY" sz="2800" b="1" u="sng" dirty="0">
                <a:solidFill>
                  <a:schemeClr val="bg1"/>
                </a:solidFill>
              </a:rPr>
              <a:t>iwajibkan</a:t>
            </a:r>
            <a:r>
              <a:rPr lang="ms-MY" sz="2400" b="1" dirty="0">
                <a:solidFill>
                  <a:schemeClr val="bg1"/>
                </a:solidFill>
              </a:rPr>
              <a:t> kepada semua PTJ yang tidak pernah mendapat pensijilan Amalan 5S/EKSA daripada mana-mana badan pensijilan</a:t>
            </a:r>
          </a:p>
          <a:p>
            <a:pPr algn="just">
              <a:defRPr/>
            </a:pPr>
            <a:endParaRPr lang="ms-MY" sz="1000" b="1" dirty="0">
              <a:solidFill>
                <a:schemeClr val="bg1"/>
              </a:solidFill>
            </a:endParaRPr>
          </a:p>
          <a:p>
            <a:pPr marL="342900" indent="-342900" algn="just">
              <a:defRPr/>
            </a:pPr>
            <a:endParaRPr lang="ms-MY" sz="1000" b="1" dirty="0">
              <a:solidFill>
                <a:schemeClr val="bg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  <a:defRPr/>
            </a:pPr>
            <a:r>
              <a:rPr lang="ms-MY" sz="2400" b="1" dirty="0">
                <a:solidFill>
                  <a:schemeClr val="bg1"/>
                </a:solidFill>
              </a:rPr>
              <a:t>Setiap PTJ perlu mengisi </a:t>
            </a:r>
            <a:r>
              <a:rPr lang="ms-MY" sz="2800" b="1" u="sng" dirty="0">
                <a:solidFill>
                  <a:schemeClr val="bg1"/>
                </a:solidFill>
              </a:rPr>
              <a:t>Borang Pengesahan Pelaksanaan Amalan untuk Anugerah Kualiti Persekitaran Berkualiti Tempat Kerja </a:t>
            </a:r>
            <a:r>
              <a:rPr lang="ms-MY" sz="2400" b="1" dirty="0">
                <a:solidFill>
                  <a:schemeClr val="bg1"/>
                </a:solidFill>
              </a:rPr>
              <a:t>yang disediakan 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532629-1000-4BDD-AEC1-15723BDC4A4F}"/>
              </a:ext>
            </a:extLst>
          </p:cNvPr>
          <p:cNvSpPr/>
          <p:nvPr/>
        </p:nvSpPr>
        <p:spPr>
          <a:xfrm>
            <a:off x="2403883" y="146892"/>
            <a:ext cx="8480427" cy="609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6F9CD-3A38-49DB-B7A5-7365DD74B898}"/>
              </a:ext>
            </a:extLst>
          </p:cNvPr>
          <p:cNvSpPr txBox="1"/>
          <p:nvPr/>
        </p:nvSpPr>
        <p:spPr>
          <a:xfrm>
            <a:off x="2236724" y="110161"/>
            <a:ext cx="8904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2800" b="1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rPr>
              <a:t>   </a:t>
            </a:r>
            <a:r>
              <a:rPr lang="ms-MY" sz="3600" b="1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Anugerah Kualiti Persekitaran Tempat Kerja</a:t>
            </a:r>
          </a:p>
        </p:txBody>
      </p:sp>
    </p:spTree>
    <p:extLst>
      <p:ext uri="{BB962C8B-B14F-4D97-AF65-F5344CB8AC3E}">
        <p14:creationId xmlns:p14="http://schemas.microsoft.com/office/powerpoint/2010/main" val="2060385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BA016E-698E-4E43-BC7F-0ABCB313B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828" t="27530" r="29549"/>
          <a:stretch/>
        </p:blipFill>
        <p:spPr>
          <a:xfrm>
            <a:off x="5948263" y="1203651"/>
            <a:ext cx="4586990" cy="4967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Content Placeholder 4" descr="Inner-UPM-Template_Option-1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774" y="6345323"/>
            <a:ext cx="7315200" cy="437606"/>
          </a:xfrm>
          <a:prstGeom prst="rect">
            <a:avLst/>
          </a:prstGeom>
        </p:spPr>
      </p:pic>
      <p:pic>
        <p:nvPicPr>
          <p:cNvPr id="8" name="Picture 51">
            <a:extLst>
              <a:ext uri="{FF2B5EF4-FFF2-40B4-BE49-F238E27FC236}">
                <a16:creationId xmlns:a16="http://schemas.microsoft.com/office/drawing/2014/main" id="{564A6056-CFE0-48BF-AD91-CEB1EF391F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22" y="202487"/>
            <a:ext cx="1482297" cy="65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FFE2DD-33E1-4C5C-B54F-329F09D3C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1115" y="193399"/>
            <a:ext cx="728405" cy="11261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5E47BF3-16BD-47DA-B2EF-CF02EDDCBD38}"/>
              </a:ext>
            </a:extLst>
          </p:cNvPr>
          <p:cNvSpPr/>
          <p:nvPr/>
        </p:nvSpPr>
        <p:spPr>
          <a:xfrm>
            <a:off x="1002846" y="2828835"/>
            <a:ext cx="3531540" cy="1200329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ms-MY" b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Borang Pengesahan Pelaksanaan Amalan Untuk Anugerah Kualiti Persekitaran Tempat Kerja Tahun 2018</a:t>
            </a: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0C12B9FD-A944-4BCF-948E-31AD071B0A07}"/>
              </a:ext>
            </a:extLst>
          </p:cNvPr>
          <p:cNvSpPr/>
          <p:nvPr/>
        </p:nvSpPr>
        <p:spPr>
          <a:xfrm>
            <a:off x="4942703" y="3249828"/>
            <a:ext cx="605481" cy="437606"/>
          </a:xfrm>
          <a:prstGeom prst="strip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2D89AD-C27A-4886-B06D-B7585D7E1EAB}"/>
              </a:ext>
            </a:extLst>
          </p:cNvPr>
          <p:cNvSpPr/>
          <p:nvPr/>
        </p:nvSpPr>
        <p:spPr>
          <a:xfrm>
            <a:off x="2403883" y="146892"/>
            <a:ext cx="8480427" cy="6096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F88A14-A4AD-4CAD-9EBF-22E8D9EBD22D}"/>
              </a:ext>
            </a:extLst>
          </p:cNvPr>
          <p:cNvSpPr txBox="1"/>
          <p:nvPr/>
        </p:nvSpPr>
        <p:spPr>
          <a:xfrm>
            <a:off x="2236724" y="124318"/>
            <a:ext cx="8904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s-MY" sz="2800" b="1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rPr>
              <a:t>   </a:t>
            </a:r>
            <a:r>
              <a:rPr lang="ms-MY" sz="3600" b="1" dirty="0"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rPr>
              <a:t>Anugerah Kualiti Persekitaran Tempat Kerja</a:t>
            </a:r>
          </a:p>
        </p:txBody>
      </p:sp>
    </p:spTree>
    <p:extLst>
      <p:ext uri="{BB962C8B-B14F-4D97-AF65-F5344CB8AC3E}">
        <p14:creationId xmlns:p14="http://schemas.microsoft.com/office/powerpoint/2010/main" val="425123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2939</TotalTime>
  <Words>745</Words>
  <Application>Microsoft Office PowerPoint</Application>
  <PresentationFormat>Widescreen</PresentationFormat>
  <Paragraphs>165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Adobe Hebrew</vt:lpstr>
      <vt:lpstr>Arial</vt:lpstr>
      <vt:lpstr>Arial Black</vt:lpstr>
      <vt:lpstr>Arial Rounded MT Bold</vt:lpstr>
      <vt:lpstr>Calibri</vt:lpstr>
      <vt:lpstr>Calibri Light</vt:lpstr>
      <vt:lpstr>Tahoma</vt:lpstr>
      <vt:lpstr>Times New Roman</vt:lpstr>
      <vt:lpstr>Wingdings</vt:lpstr>
      <vt:lpstr>Office Theme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Noraihan Noordin</cp:lastModifiedBy>
  <cp:revision>314</cp:revision>
  <cp:lastPrinted>2018-03-07T09:39:08Z</cp:lastPrinted>
  <dcterms:created xsi:type="dcterms:W3CDTF">2016-07-13T00:57:06Z</dcterms:created>
  <dcterms:modified xsi:type="dcterms:W3CDTF">2018-04-26T08:03:42Z</dcterms:modified>
</cp:coreProperties>
</file>